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69.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40"/>
  </p:notesMasterIdLst>
  <p:sldIdLst>
    <p:sldId id="257" r:id="rId5"/>
    <p:sldId id="317" r:id="rId6"/>
    <p:sldId id="318" r:id="rId7"/>
    <p:sldId id="260" r:id="rId8"/>
    <p:sldId id="280" r:id="rId9"/>
    <p:sldId id="281" r:id="rId10"/>
    <p:sldId id="282" r:id="rId11"/>
    <p:sldId id="283" r:id="rId12"/>
    <p:sldId id="284" r:id="rId13"/>
    <p:sldId id="276" r:id="rId14"/>
    <p:sldId id="263" r:id="rId15"/>
    <p:sldId id="264" r:id="rId16"/>
    <p:sldId id="265" r:id="rId17"/>
    <p:sldId id="319" r:id="rId18"/>
    <p:sldId id="320" r:id="rId19"/>
    <p:sldId id="295" r:id="rId20"/>
    <p:sldId id="316" r:id="rId21"/>
    <p:sldId id="321" r:id="rId22"/>
    <p:sldId id="322" r:id="rId23"/>
    <p:sldId id="323" r:id="rId24"/>
    <p:sldId id="293" r:id="rId25"/>
    <p:sldId id="324" r:id="rId26"/>
    <p:sldId id="296" r:id="rId27"/>
    <p:sldId id="325" r:id="rId28"/>
    <p:sldId id="326" r:id="rId29"/>
    <p:sldId id="327" r:id="rId30"/>
    <p:sldId id="328" r:id="rId31"/>
    <p:sldId id="329" r:id="rId32"/>
    <p:sldId id="315" r:id="rId33"/>
    <p:sldId id="330" r:id="rId34"/>
    <p:sldId id="331" r:id="rId35"/>
    <p:sldId id="332" r:id="rId36"/>
    <p:sldId id="333" r:id="rId37"/>
    <p:sldId id="334" r:id="rId38"/>
    <p:sldId id="335"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bara Hill Meyers" initials="BHM" lastIdx="1" clrIdx="0">
    <p:extLst>
      <p:ext uri="{19B8F6BF-5375-455C-9EA6-DF929625EA0E}">
        <p15:presenceInfo xmlns:p15="http://schemas.microsoft.com/office/powerpoint/2012/main" userId="Barbara Hill Meyer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57" autoAdjust="0"/>
    <p:restoredTop sz="70516" autoAdjust="0"/>
  </p:normalViewPr>
  <p:slideViewPr>
    <p:cSldViewPr snapToGrid="0" snapToObjects="1">
      <p:cViewPr varScale="1">
        <p:scale>
          <a:sx n="58" d="100"/>
          <a:sy n="58" d="100"/>
        </p:scale>
        <p:origin x="1805"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CCC381-F2CA-E042-B47A-FB31E499A1FA}" type="datetimeFigureOut">
              <a:rPr lang="en-US" smtClean="0"/>
              <a:pPr/>
              <a:t>4/16/2019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EF85A4-4FF2-0B40-A029-61F2474169EC}" type="slidenum">
              <a:rPr lang="en-US" smtClean="0"/>
              <a:pPr/>
              <a:t>‹#›</a:t>
            </a:fld>
            <a:endParaRPr lang="en-US"/>
          </a:p>
        </p:txBody>
      </p:sp>
    </p:spTree>
    <p:extLst>
      <p:ext uri="{BB962C8B-B14F-4D97-AF65-F5344CB8AC3E}">
        <p14:creationId xmlns:p14="http://schemas.microsoft.com/office/powerpoint/2010/main" val="34987483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ln>
            <a:miter lim="800000"/>
            <a:headEnd/>
            <a:tailEnd/>
          </a:ln>
        </p:spPr>
        <p:txBody>
          <a:bodyPr/>
          <a:lstStyle/>
          <a:p>
            <a:fld id="{E4A4E0B4-A18D-C342-AD78-4CDD393E2AB9}" type="slidenum">
              <a:rPr lang="en-US">
                <a:latin typeface="Calibri" pitchFamily="-109" charset="0"/>
                <a:ea typeface="ＭＳ Ｐゴシック" pitchFamily="-109" charset="-128"/>
                <a:cs typeface="ＭＳ Ｐゴシック" pitchFamily="-109" charset="-128"/>
              </a:rPr>
              <a:pPr/>
              <a:t>1</a:t>
            </a:fld>
            <a:endParaRPr lang="en-US">
              <a:latin typeface="Calibri" pitchFamily="-109" charset="0"/>
              <a:ea typeface="ＭＳ Ｐゴシック" pitchFamily="-109" charset="-128"/>
              <a:cs typeface="ＭＳ Ｐゴシック" pitchFamily="-109" charset="-128"/>
            </a:endParaRPr>
          </a:p>
        </p:txBody>
      </p:sp>
      <p:sp>
        <p:nvSpPr>
          <p:cNvPr id="225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532" name="Rectangle 3"/>
          <p:cNvSpPr>
            <a:spLocks noGrp="1" noChangeArrowheads="1"/>
          </p:cNvSpPr>
          <p:nvPr>
            <p:ph type="body" idx="1"/>
          </p:nvPr>
        </p:nvSpPr>
        <p:spPr bwMode="auto">
          <a:noFill/>
        </p:spPr>
        <p:txBody>
          <a:bodyPr/>
          <a:lstStyle/>
          <a:p>
            <a:pPr eaLnBrk="1" hangingPunct="1">
              <a:spcBef>
                <a:spcPct val="0"/>
              </a:spcBef>
            </a:pP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At this point you should have a high-level, rather abstract idea of what GenePattern is and what its goals are. This is important because it lays the groundwork for the rest of the workshop today.</a:t>
            </a:r>
          </a:p>
          <a:p>
            <a:pPr marL="0" marR="0" lvl="0" indent="0" algn="l" rtl="0">
              <a:spcBef>
                <a:spcPts val="0"/>
              </a:spcBef>
              <a:buNone/>
            </a:pPr>
            <a:endParaRPr lang="en-US" sz="1400" b="0" i="0" u="none" strike="noStrike" cap="none" dirty="0" smtClean="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I</a:t>
            </a:r>
            <a:r>
              <a:rPr lang="en-US" sz="1400" b="0" i="0" u="none" strike="noStrike" cap="none" baseline="0" dirty="0" smtClean="0">
                <a:solidFill>
                  <a:srgbClr val="000000"/>
                </a:solidFill>
                <a:latin typeface="Arial"/>
                <a:ea typeface="Arial"/>
                <a:cs typeface="Arial"/>
                <a:sym typeface="Arial"/>
              </a:rPr>
              <a:t> think you’re now ready to </a:t>
            </a:r>
            <a:r>
              <a:rPr lang="en-US" sz="1400" b="0" i="0" u="none" strike="noStrike" cap="none" dirty="0" smtClean="0">
                <a:solidFill>
                  <a:srgbClr val="000000"/>
                </a:solidFill>
                <a:latin typeface="Arial"/>
                <a:ea typeface="Arial"/>
                <a:cs typeface="Arial"/>
                <a:sym typeface="Arial"/>
              </a:rPr>
              <a:t>dive in and get your hands dirty, using GenePattern to run a computational genomic notebook.</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This </a:t>
            </a:r>
            <a:r>
              <a:rPr lang="en-US" sz="1400" b="0" i="0" u="none" strike="noStrike" cap="none" dirty="0">
                <a:solidFill>
                  <a:srgbClr val="000000"/>
                </a:solidFill>
                <a:latin typeface="Arial"/>
                <a:ea typeface="Arial"/>
                <a:cs typeface="Arial"/>
                <a:sym typeface="Arial"/>
              </a:rPr>
              <a:t>will use one </a:t>
            </a:r>
            <a:r>
              <a:rPr lang="en-US" sz="1400" b="0" i="0" u="none" strike="noStrike" cap="none" dirty="0" smtClean="0">
                <a:solidFill>
                  <a:srgbClr val="000000"/>
                </a:solidFill>
                <a:latin typeface="Arial"/>
                <a:ea typeface="Arial"/>
                <a:cs typeface="Arial"/>
                <a:sym typeface="Arial"/>
              </a:rPr>
              <a:t>the </a:t>
            </a:r>
            <a:r>
              <a:rPr lang="en-US" sz="1400" b="0" i="0" u="none" strike="noStrike" cap="none" dirty="0">
                <a:solidFill>
                  <a:srgbClr val="000000"/>
                </a:solidFill>
                <a:latin typeface="Arial"/>
                <a:ea typeface="Arial"/>
                <a:cs typeface="Arial"/>
                <a:sym typeface="Arial"/>
              </a:rPr>
              <a:t>GenePattern Notebook Environment. This environment allows you to perform </a:t>
            </a:r>
            <a:r>
              <a:rPr lang="en-US" sz="1400" b="0" i="1" u="none" strike="noStrike" cap="none" dirty="0">
                <a:solidFill>
                  <a:srgbClr val="000000"/>
                </a:solidFill>
                <a:latin typeface="Arial"/>
                <a:ea typeface="Arial"/>
                <a:cs typeface="Arial"/>
                <a:sym typeface="Arial"/>
              </a:rPr>
              <a:t>in </a:t>
            </a:r>
            <a:r>
              <a:rPr lang="en-US" sz="1400" b="0" i="1" u="none" strike="noStrike" cap="none" dirty="0" err="1">
                <a:solidFill>
                  <a:srgbClr val="000000"/>
                </a:solidFill>
                <a:latin typeface="Arial"/>
                <a:ea typeface="Arial"/>
                <a:cs typeface="Arial"/>
                <a:sym typeface="Arial"/>
              </a:rPr>
              <a:t>silico</a:t>
            </a:r>
            <a:r>
              <a:rPr lang="en-US" sz="1400" b="0" i="0" u="none" strike="noStrike" cap="none" dirty="0">
                <a:solidFill>
                  <a:srgbClr val="000000"/>
                </a:solidFill>
                <a:latin typeface="Arial"/>
                <a:ea typeface="Arial"/>
                <a:cs typeface="Arial"/>
                <a:sym typeface="Arial"/>
              </a:rPr>
              <a:t> research and present that research in the form of an interactive notebook in your web browser</a:t>
            </a:r>
            <a:r>
              <a:rPr lang="en-US" sz="1400" b="0" i="0" u="none" strike="noStrike" cap="none" dirty="0" smtClean="0">
                <a:solidFill>
                  <a:srgbClr val="000000"/>
                </a:solidFill>
                <a:latin typeface="Arial"/>
                <a:ea typeface="Arial"/>
                <a:cs typeface="Arial"/>
                <a:sym typeface="Arial"/>
              </a:rPr>
              <a: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It also allows you to easily reproduce research conducted by others and encapsulated in a notebook document.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can also think of the GenePattern Notebook like this: If you work in a wet lab, a bench biologist has an ever-present lab notebook. For </a:t>
            </a:r>
            <a:r>
              <a:rPr lang="en-US" sz="1400" b="0" i="0" u="none" strike="noStrike" cap="none" dirty="0" smtClean="0">
                <a:solidFill>
                  <a:srgbClr val="000000"/>
                </a:solidFill>
                <a:latin typeface="Arial"/>
                <a:ea typeface="Arial"/>
                <a:cs typeface="Arial"/>
                <a:sym typeface="Arial"/>
              </a:rPr>
              <a:t>data scientists, </a:t>
            </a:r>
            <a:r>
              <a:rPr lang="en-US" sz="1400" b="0" i="0" u="none" strike="noStrike" cap="none" dirty="0">
                <a:solidFill>
                  <a:srgbClr val="000000"/>
                </a:solidFill>
                <a:latin typeface="Arial"/>
                <a:ea typeface="Arial"/>
                <a:cs typeface="Arial"/>
                <a:sym typeface="Arial"/>
              </a:rPr>
              <a:t>however, </a:t>
            </a:r>
            <a:r>
              <a:rPr lang="en-US" sz="1400" b="0" i="0" u="none" strike="noStrike" cap="none" dirty="0" smtClean="0">
                <a:solidFill>
                  <a:srgbClr val="000000"/>
                </a:solidFill>
                <a:latin typeface="Arial"/>
                <a:ea typeface="Arial"/>
                <a:cs typeface="Arial"/>
                <a:sym typeface="Arial"/>
              </a:rPr>
              <a:t>there weren’t so many options. </a:t>
            </a:r>
            <a:r>
              <a:rPr lang="en-US" sz="1400" b="0" i="0" u="none" strike="noStrike" cap="none" dirty="0">
                <a:solidFill>
                  <a:srgbClr val="000000"/>
                </a:solidFill>
                <a:latin typeface="Arial"/>
                <a:ea typeface="Arial"/>
                <a:cs typeface="Arial"/>
                <a:sym typeface="Arial"/>
              </a:rPr>
              <a:t>GenePattern Notebook helps bring these worlds together, so that you can keep your notes and your computational analyses together in an easy-to-understand, narrative format.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And this format is really intuitive. It’s a lot like how you might conceive of your </a:t>
            </a:r>
            <a:r>
              <a:rPr lang="en-US" sz="1400" b="0" i="0" u="none" strike="noStrike" cap="none" dirty="0" smtClean="0">
                <a:solidFill>
                  <a:srgbClr val="000000"/>
                </a:solidFill>
                <a:latin typeface="Arial"/>
                <a:ea typeface="Arial"/>
                <a:cs typeface="Arial"/>
                <a:sym typeface="Arial"/>
              </a:rPr>
              <a:t>research,</a:t>
            </a:r>
            <a:r>
              <a:rPr lang="en-US" sz="1400" b="0" i="0" u="none" strike="noStrike" cap="none" baseline="0" dirty="0" smtClean="0">
                <a:solidFill>
                  <a:srgbClr val="000000"/>
                </a:solidFill>
                <a:latin typeface="Arial"/>
                <a:ea typeface="Arial"/>
                <a:cs typeface="Arial"/>
                <a:sym typeface="Arial"/>
              </a:rPr>
              <a:t> or begin to structure a paper</a:t>
            </a:r>
            <a:endParaRPr lang="en-US" sz="1400" b="0" i="0" u="none" strike="noStrike" cap="none" dirty="0" smtClean="0">
              <a:solidFill>
                <a:srgbClr val="000000"/>
              </a:solidFill>
              <a:latin typeface="Arial"/>
              <a:ea typeface="Arial"/>
              <a:cs typeface="Arial"/>
              <a:sym typeface="Arial"/>
            </a:endParaRPr>
          </a:p>
        </p:txBody>
      </p:sp>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6732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53040" y="4002120"/>
            <a:ext cx="5551560" cy="4591800"/>
          </a:xfrm>
          <a:prstGeom prst="rect">
            <a:avLst/>
          </a:prstGeom>
          <a:noFill/>
          <a:ln>
            <a:noFill/>
          </a:ln>
        </p:spPr>
        <p:txBody>
          <a:bodyPr wrap="square" lIns="0" tIns="0" rIns="0" bIns="0" anchor="t" anchorCtr="0">
            <a:noAutofit/>
          </a:bodyPr>
          <a:lstStyle/>
          <a:p>
            <a:pPr marL="0" marR="0" lvl="0" indent="0" algn="l" rtl="0">
              <a:spcBef>
                <a:spcPts val="0"/>
              </a:spcBef>
              <a:buNone/>
            </a:pPr>
            <a:r>
              <a:rPr lang="en-US" sz="2200" b="0" i="0" u="none" strike="noStrike" cap="none" dirty="0">
                <a:solidFill>
                  <a:srgbClr val="000000"/>
                </a:solidFill>
                <a:latin typeface="Arial"/>
                <a:ea typeface="Arial"/>
                <a:cs typeface="Arial"/>
                <a:sym typeface="Arial"/>
              </a:rPr>
              <a:t>Once you have made a copy of the notebook and opened it, you will be brought to a new tab displaying the contents of the selected notebook..</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It should look something like what you see up on the screen.</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Has everyone caught up to this point? </a:t>
            </a:r>
            <a:r>
              <a:rPr lang="en-US" sz="2200" b="1" i="1" u="none" strike="noStrike" cap="none" dirty="0">
                <a:solidFill>
                  <a:srgbClr val="000000"/>
                </a:solidFill>
                <a:latin typeface="Arial"/>
                <a:ea typeface="Arial"/>
                <a:cs typeface="Arial"/>
                <a:sym typeface="Arial"/>
              </a:rPr>
              <a:t>**Wait and see**</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Okay, then I’m going to go ahead and explain what you’re seeing in this notebook.</a:t>
            </a:r>
          </a:p>
        </p:txBody>
      </p:sp>
      <p:sp>
        <p:nvSpPr>
          <p:cNvPr id="340" name="Shape 3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GenePattern Notebook is built on top of a platform called Jupyter</a:t>
            </a:r>
            <a:r>
              <a:rPr lang="en-US" sz="1400" b="0" i="0" u="none" strike="noStrike" cap="none" dirty="0" smtClean="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Who here has heard of Jupyter?</a:t>
            </a:r>
            <a:r>
              <a:rPr lang="en-US" sz="1400" b="0" i="0" u="none" strike="noStrike" cap="none" baseline="0" dirty="0" smtClean="0">
                <a:solidFill>
                  <a:srgbClr val="000000"/>
                </a:solidFill>
                <a:latin typeface="Arial"/>
                <a:ea typeface="Arial"/>
                <a:cs typeface="Arial"/>
                <a:sym typeface="Arial"/>
              </a:rPr>
              <a:t> Who has used Jupyter?</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Jupyter is a popular and well-supported framework for scientific computing with a pretty vast ecosystem of integrations and other resources that are available.</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It's open source software.</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And the GenePattern Notebook Environment lets you create </a:t>
            </a:r>
            <a:r>
              <a:rPr lang="en-US" sz="1400" b="0" i="0" u="none" strike="noStrike" cap="none" dirty="0" err="1">
                <a:solidFill>
                  <a:srgbClr val="000000"/>
                </a:solidFill>
                <a:latin typeface="Arial"/>
                <a:ea typeface="Arial"/>
                <a:cs typeface="Arial"/>
                <a:sym typeface="Arial"/>
              </a:rPr>
              <a:t>bioinformatic</a:t>
            </a:r>
            <a:r>
              <a:rPr lang="en-US" sz="1400" b="0" i="0" u="none" strike="noStrike" cap="none" dirty="0">
                <a:solidFill>
                  <a:srgbClr val="000000"/>
                </a:solidFill>
                <a:latin typeface="Arial"/>
                <a:ea typeface="Arial"/>
                <a:cs typeface="Arial"/>
                <a:sym typeface="Arial"/>
              </a:rPr>
              <a:t> notebooks that are compatible with it and all the associated resources that are available to you.</a:t>
            </a:r>
          </a:p>
        </p:txBody>
      </p:sp>
      <p:sp>
        <p:nvSpPr>
          <p:cNvPr id="282" name="Shape 2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5455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One of the underlying goals of GenePattern Notebook is to encapsulate a complete research narrative—from its conception to dissemination.</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Another goal is to make all of the powerful GenePattern features available in the notebook environment. This way a researcher can leverage the best of what Jupyter and GenePattern has to offer, interleaving text, graphics, interactive visualizations and analytic aspects.</a:t>
            </a:r>
          </a:p>
        </p:txBody>
      </p:sp>
      <p:sp>
        <p:nvSpPr>
          <p:cNvPr id="290" name="Shape 2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0193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txBox="1">
            <a:spLocks noGrp="1"/>
          </p:cNvSpPr>
          <p:nvPr>
            <p:ph type="body" idx="1"/>
          </p:nvPr>
        </p:nvSpPr>
        <p:spPr>
          <a:xfrm>
            <a:off x="685800" y="4343400"/>
            <a:ext cx="5486040" cy="4114440"/>
          </a:xfrm>
          <a:prstGeom prst="rect">
            <a:avLst/>
          </a:prstGeom>
          <a:noFill/>
          <a:ln>
            <a:noFill/>
          </a:ln>
        </p:spPr>
        <p:txBody>
          <a:bodyPr wrap="square" lIns="0" tIns="0" rIns="0" bIns="0" anchor="t" anchorCtr="0">
            <a:noAutofit/>
          </a:bodyPr>
          <a:lstStyle/>
          <a:p>
            <a:pPr marL="0" marR="0" lvl="0" indent="0" algn="l" rtl="0">
              <a:spcBef>
                <a:spcPts val="0"/>
              </a:spcBef>
              <a:buNone/>
            </a:pPr>
            <a:r>
              <a:rPr lang="en-US" sz="1500" b="1" i="0" u="none" strike="noStrike" cap="none" dirty="0" smtClean="0">
                <a:solidFill>
                  <a:srgbClr val="000000"/>
                </a:solidFill>
                <a:latin typeface="Arial"/>
                <a:ea typeface="Arial"/>
                <a:cs typeface="Arial"/>
                <a:sym typeface="Arial"/>
              </a:rPr>
              <a:t>Be clear that this is follow along</a:t>
            </a:r>
          </a:p>
          <a:p>
            <a:pPr marL="0" marR="0" lvl="0" indent="0" algn="l" rtl="0">
              <a:spcBef>
                <a:spcPts val="0"/>
              </a:spcBef>
              <a:buNone/>
            </a:pPr>
            <a:endParaRPr lang="en-US" sz="1500" b="0" i="0" u="none" strike="noStrike" cap="none" dirty="0" smtClean="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At the beginning</a:t>
            </a:r>
            <a:r>
              <a:rPr lang="en-US" sz="1500" b="0" i="0" u="none" strike="noStrike" cap="none" baseline="0" dirty="0" smtClean="0">
                <a:solidFill>
                  <a:srgbClr val="000000"/>
                </a:solidFill>
                <a:latin typeface="Arial"/>
                <a:ea typeface="Arial"/>
                <a:cs typeface="Arial"/>
                <a:sym typeface="Arial"/>
              </a:rPr>
              <a:t> of class, when you went to </a:t>
            </a:r>
            <a:r>
              <a:rPr lang="en-US" sz="1500" b="0" i="0" u="none" strike="noStrike" cap="none" dirty="0" smtClean="0">
                <a:solidFill>
                  <a:srgbClr val="000000"/>
                </a:solidFill>
                <a:latin typeface="Arial"/>
                <a:ea typeface="Arial"/>
                <a:cs typeface="Arial"/>
                <a:sym typeface="Arial"/>
              </a:rPr>
              <a:t>notebook.genepattern.org </a:t>
            </a:r>
            <a:r>
              <a:rPr lang="en-US" sz="1500" b="0" i="0" u="none" strike="noStrike" cap="none" dirty="0">
                <a:solidFill>
                  <a:srgbClr val="000000"/>
                </a:solidFill>
                <a:latin typeface="Arial"/>
                <a:ea typeface="Arial"/>
                <a:cs typeface="Arial"/>
                <a:sym typeface="Arial"/>
              </a:rPr>
              <a:t>you should have seen a login page that looks something like the one I’m showing up on the screen.</a:t>
            </a: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a:t>
            </a:r>
            <a:endParaRPr lang="en-US" sz="15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And as you can see, there’s a “Register an Account</a:t>
            </a:r>
            <a:r>
              <a:rPr lang="en-US" sz="1500" b="0" i="0" u="none" strike="noStrike" cap="none" dirty="0" smtClean="0">
                <a:solidFill>
                  <a:srgbClr val="000000"/>
                </a:solidFill>
                <a:latin typeface="Arial"/>
                <a:ea typeface="Arial"/>
                <a:cs typeface="Arial"/>
                <a:sym typeface="Arial"/>
              </a:rPr>
              <a:t>”&lt;</a:t>
            </a:r>
            <a:r>
              <a:rPr lang="en-US" sz="1500" b="0" i="1" u="none" strike="noStrike" cap="none" dirty="0" smtClean="0">
                <a:solidFill>
                  <a:srgbClr val="000000"/>
                </a:solidFill>
                <a:latin typeface="Arial"/>
                <a:ea typeface="Arial"/>
                <a:cs typeface="Arial"/>
                <a:sym typeface="Arial"/>
              </a:rPr>
              <a:t>click for animation&gt; </a:t>
            </a:r>
            <a:r>
              <a:rPr lang="en-US" sz="1500" b="0" i="0" u="none" strike="noStrike" cap="none" dirty="0">
                <a:solidFill>
                  <a:srgbClr val="000000"/>
                </a:solidFill>
                <a:latin typeface="Arial"/>
                <a:ea typeface="Arial"/>
                <a:cs typeface="Arial"/>
                <a:sym typeface="Arial"/>
              </a:rPr>
              <a:t>button in the </a:t>
            </a:r>
            <a:r>
              <a:rPr lang="en-US" sz="1500" b="0" i="0" u="none" strike="noStrike" cap="none" dirty="0" smtClean="0">
                <a:solidFill>
                  <a:srgbClr val="000000"/>
                </a:solidFill>
                <a:latin typeface="Arial"/>
                <a:ea typeface="Arial"/>
                <a:cs typeface="Arial"/>
                <a:sym typeface="Arial"/>
              </a:rPr>
              <a:t>right-hand </a:t>
            </a:r>
            <a:r>
              <a:rPr lang="en-US" sz="1500" b="0" i="0" u="none" strike="noStrike" cap="none" dirty="0">
                <a:solidFill>
                  <a:srgbClr val="000000"/>
                </a:solidFill>
                <a:latin typeface="Arial"/>
                <a:ea typeface="Arial"/>
                <a:cs typeface="Arial"/>
                <a:sym typeface="Arial"/>
              </a:rPr>
              <a:t>box, and the login form on the left</a:t>
            </a:r>
            <a:r>
              <a:rPr lang="en-US" sz="1500" b="0" i="0" u="none" strike="noStrike" cap="none" dirty="0" smtClean="0">
                <a:solidFill>
                  <a:srgbClr val="000000"/>
                </a:solidFill>
                <a:latin typeface="Arial"/>
                <a:ea typeface="Arial"/>
                <a:cs typeface="Arial"/>
                <a:sym typeface="Arial"/>
              </a:rPr>
              <a:t>.</a:t>
            </a:r>
          </a:p>
          <a:p>
            <a:pPr marL="0" marR="0" lvl="0" indent="0" algn="l" rtl="0">
              <a:spcBef>
                <a:spcPts val="0"/>
              </a:spcBef>
              <a:buNone/>
            </a:pPr>
            <a:endParaRPr lang="en-US" sz="1500" b="0" i="0" u="none" strike="noStrike" cap="none" dirty="0" smtClean="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a:t>
            </a:r>
            <a:r>
              <a:rPr lang="en-US" sz="1500" b="0" i="0" u="none" strike="noStrike" cap="none" baseline="0" dirty="0" smtClean="0">
                <a:solidFill>
                  <a:srgbClr val="000000"/>
                </a:solidFill>
                <a:latin typeface="Arial"/>
                <a:ea typeface="Arial"/>
                <a:cs typeface="Arial"/>
                <a:sym typeface="Arial"/>
              </a:rPr>
              <a:t> Has everyone registered and logged in?</a:t>
            </a:r>
            <a:endParaRPr lang="en-US" sz="1500" b="0" i="0" u="none" strike="noStrike" cap="none" dirty="0">
              <a:solidFill>
                <a:srgbClr val="000000"/>
              </a:solidFill>
              <a:latin typeface="Arial"/>
              <a:ea typeface="Arial"/>
              <a:cs typeface="Arial"/>
              <a:sym typeface="Arial"/>
            </a:endParaRPr>
          </a:p>
        </p:txBody>
      </p:sp>
      <p:sp>
        <p:nvSpPr>
          <p:cNvPr id="316" name="Shape 3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0829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685800" y="4343400"/>
            <a:ext cx="5486040" cy="4114440"/>
          </a:xfrm>
          <a:prstGeom prst="rect">
            <a:avLst/>
          </a:prstGeom>
          <a:noFill/>
          <a:ln>
            <a:noFill/>
          </a:ln>
        </p:spPr>
        <p:txBody>
          <a:bodyPr wrap="square" lIns="0" tIns="0" rIns="0" bIns="0" anchor="t" anchorCtr="0">
            <a:noAutofit/>
          </a:bodyPr>
          <a:lstStyle/>
          <a:p>
            <a:pPr marL="0" marR="0" lvl="0" indent="0" algn="l" rtl="0">
              <a:spcBef>
                <a:spcPts val="0"/>
              </a:spcBef>
              <a:buNone/>
            </a:pPr>
            <a:r>
              <a:rPr lang="en-US" sz="1500" b="0" i="0" u="none" strike="noStrike" cap="none">
                <a:solidFill>
                  <a:srgbClr val="000000"/>
                </a:solidFill>
                <a:latin typeface="Arial"/>
                <a:ea typeface="Arial"/>
                <a:cs typeface="Arial"/>
                <a:sym typeface="Arial"/>
              </a:rPr>
              <a:t>Once you’ve registered, it should automatically log you in and bring you to a page that looks like the one you see up on the screen now.</a:t>
            </a:r>
          </a:p>
          <a:p>
            <a:pPr marL="0" marR="0" lvl="0" indent="0" algn="l" rtl="0">
              <a:spcBef>
                <a:spcPts val="0"/>
              </a:spcBef>
              <a:buNone/>
            </a:pPr>
            <a:r>
              <a:rPr lang="en-US" sz="1500" b="0" i="0" u="none" strike="noStrike" cap="none">
                <a:solidFill>
                  <a:srgbClr val="000000"/>
                </a:solidFill>
                <a:latin typeface="Arial"/>
                <a:ea typeface="Arial"/>
                <a:cs typeface="Arial"/>
                <a:sym typeface="Arial"/>
              </a:rPr>
              <a:t>.</a:t>
            </a:r>
          </a:p>
          <a:p>
            <a:pPr marL="0" marR="0" lvl="0" indent="0" algn="l" rtl="0">
              <a:spcBef>
                <a:spcPts val="0"/>
              </a:spcBef>
              <a:buNone/>
            </a:pPr>
            <a:r>
              <a:rPr lang="en-US" sz="1500" b="0" i="0" u="none" strike="noStrike" cap="none">
                <a:solidFill>
                  <a:srgbClr val="000000"/>
                </a:solidFill>
                <a:latin typeface="Arial"/>
                <a:ea typeface="Arial"/>
                <a:cs typeface="Arial"/>
                <a:sym typeface="Arial"/>
              </a:rPr>
              <a:t>On this page you should see a list of the notebook files you have in your personal and private workspace. By default you’re going to have two files when you first register, and these are both tutorial notebooks that show off the available features.</a:t>
            </a:r>
          </a:p>
          <a:p>
            <a:pPr marL="0" marR="0" lvl="0" indent="0" algn="l" rtl="0">
              <a:spcBef>
                <a:spcPts val="0"/>
              </a:spcBef>
              <a:buNone/>
            </a:pPr>
            <a:r>
              <a:rPr lang="en-US" sz="1500" b="0" i="0" u="none" strike="noStrike" cap="none">
                <a:solidFill>
                  <a:srgbClr val="000000"/>
                </a:solidFill>
                <a:latin typeface="Arial"/>
                <a:ea typeface="Arial"/>
                <a:cs typeface="Arial"/>
                <a:sym typeface="Arial"/>
              </a:rPr>
              <a:t>.</a:t>
            </a:r>
          </a:p>
          <a:p>
            <a:pPr marL="0" marR="0" lvl="0" indent="0" algn="l" rtl="0">
              <a:spcBef>
                <a:spcPts val="0"/>
              </a:spcBef>
              <a:buNone/>
            </a:pPr>
            <a:r>
              <a:rPr lang="en-US" sz="1500" b="0" i="0" u="none" strike="noStrike" cap="none">
                <a:solidFill>
                  <a:srgbClr val="000000"/>
                </a:solidFill>
                <a:latin typeface="Arial"/>
                <a:ea typeface="Arial"/>
                <a:cs typeface="Arial"/>
                <a:sym typeface="Arial"/>
              </a:rPr>
              <a:t>Later you can run them at your leisure, but what we’re going to do now, however, is to browse the list of published notebooks for the method that we want to reproduce.</a:t>
            </a:r>
          </a:p>
        </p:txBody>
      </p:sp>
      <p:sp>
        <p:nvSpPr>
          <p:cNvPr id="324" name="Shape 3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400" b="0" i="0" u="none" strike="noStrike" cap="none" dirty="0">
                <a:solidFill>
                  <a:srgbClr val="000000"/>
                </a:solidFill>
                <a:latin typeface="Arial"/>
                <a:ea typeface="Arial"/>
                <a:cs typeface="Arial"/>
                <a:sym typeface="Arial"/>
              </a:rPr>
              <a:t>You will notice that on the current page there are a number of tabs near the top. Right now we’re on the Files tab, which shows your notebook files, but there is also a Running tab and a </a:t>
            </a:r>
            <a:r>
              <a:rPr lang="en-US" sz="1400" b="0" i="0" u="none" strike="noStrike" cap="none" dirty="0" smtClean="0">
                <a:solidFill>
                  <a:srgbClr val="000000"/>
                </a:solidFill>
                <a:latin typeface="Arial"/>
                <a:ea typeface="Arial"/>
                <a:cs typeface="Arial"/>
                <a:sym typeface="Arial"/>
              </a:rPr>
              <a:t>Notebook Library tab</a:t>
            </a:r>
            <a:r>
              <a:rPr lang="en-US" sz="1400" b="0" i="0" u="none" strike="noStrike" cap="none" dirty="0">
                <a:solidFill>
                  <a:srgbClr val="000000"/>
                </a:solidFill>
                <a:latin typeface="Arial"/>
                <a:ea typeface="Arial"/>
                <a:cs typeface="Arial"/>
                <a:sym typeface="Arial"/>
              </a:rPr>
              <a:t>.</a:t>
            </a: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a:solidFill>
                  <a:srgbClr val="000000"/>
                </a:solidFill>
                <a:latin typeface="Arial"/>
                <a:ea typeface="Arial"/>
                <a:cs typeface="Arial"/>
                <a:sym typeface="Arial"/>
              </a:rPr>
              <a:t>To browse the available public notebooks, we’re going to click on the </a:t>
            </a:r>
            <a:r>
              <a:rPr lang="en-US" sz="1400" b="0" i="0" u="none" strike="noStrike" cap="none" dirty="0" smtClean="0">
                <a:solidFill>
                  <a:srgbClr val="000000"/>
                </a:solidFill>
                <a:latin typeface="Arial"/>
                <a:ea typeface="Arial"/>
                <a:cs typeface="Arial"/>
                <a:sym typeface="Arial"/>
              </a:rPr>
              <a:t>Notebook Library tab </a:t>
            </a:r>
            <a:r>
              <a:rPr lang="en-US" sz="1400" b="0" i="0" u="none" strike="noStrike" cap="none" dirty="0">
                <a:solidFill>
                  <a:srgbClr val="000000"/>
                </a:solidFill>
                <a:latin typeface="Arial"/>
                <a:ea typeface="Arial"/>
                <a:cs typeface="Arial"/>
                <a:sym typeface="Arial"/>
              </a:rPr>
              <a:t>and look through the list. </a:t>
            </a:r>
            <a:endParaRPr lang="en-US" sz="1400" b="0" i="0" u="none" strike="noStrike" cap="none" dirty="0" smtClean="0">
              <a:solidFill>
                <a:srgbClr val="000000"/>
              </a:solidFill>
              <a:latin typeface="Arial"/>
              <a:ea typeface="Arial"/>
              <a:cs typeface="Arial"/>
              <a:sym typeface="Arial"/>
            </a:endParaRP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On the left, you’ll see that you can browse through the</a:t>
            </a:r>
            <a:r>
              <a:rPr lang="en-US" sz="1400" b="0" i="0" u="none" strike="noStrike" cap="none" baseline="0" dirty="0" smtClean="0">
                <a:solidFill>
                  <a:srgbClr val="000000"/>
                </a:solidFill>
                <a:latin typeface="Arial"/>
                <a:ea typeface="Arial"/>
                <a:cs typeface="Arial"/>
                <a:sym typeface="Arial"/>
              </a:rPr>
              <a:t> available notebooks by category, as well as by searching. Anyone can publish their notebook, and by default they will be published in the Community section. </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u="none" strike="noStrike" cap="none" dirty="0" smtClean="0">
                <a:solidFill>
                  <a:srgbClr val="000000"/>
                </a:solidFill>
                <a:latin typeface="Arial"/>
                <a:ea typeface="Arial"/>
                <a:cs typeface="Arial"/>
                <a:sym typeface="Arial"/>
              </a:rPr>
              <a:t>Today, </a:t>
            </a:r>
            <a:r>
              <a:rPr lang="en-US" sz="1400" b="0" i="0" u="none" strike="noStrike" cap="none" dirty="0">
                <a:solidFill>
                  <a:srgbClr val="000000"/>
                </a:solidFill>
                <a:latin typeface="Arial"/>
                <a:ea typeface="Arial"/>
                <a:cs typeface="Arial"/>
                <a:sym typeface="Arial"/>
              </a:rPr>
              <a:t>we’re going to start with something very basic. </a:t>
            </a:r>
            <a:r>
              <a:rPr lang="en-US" sz="1400" b="0" i="0" u="none" strike="noStrike" cap="none" dirty="0" smtClean="0">
                <a:solidFill>
                  <a:srgbClr val="000000"/>
                </a:solidFill>
                <a:latin typeface="Arial"/>
                <a:ea typeface="Arial"/>
                <a:cs typeface="Arial"/>
                <a:sym typeface="Arial"/>
              </a:rPr>
              <a:t>So, select</a:t>
            </a:r>
            <a:r>
              <a:rPr lang="en-US" sz="1400" b="0" i="0" u="none" strike="noStrike" cap="none" baseline="0" dirty="0" smtClean="0">
                <a:solidFill>
                  <a:srgbClr val="000000"/>
                </a:solidFill>
                <a:latin typeface="Arial"/>
                <a:ea typeface="Arial"/>
                <a:cs typeface="Arial"/>
                <a:sym typeface="Arial"/>
              </a:rPr>
              <a:t> the Workshop section, then</a:t>
            </a:r>
            <a:r>
              <a:rPr lang="en-US" sz="1400" b="0" i="0" u="none" strike="noStrike" cap="none" dirty="0" smtClean="0">
                <a:solidFill>
                  <a:srgbClr val="000000"/>
                </a:solidFill>
                <a:latin typeface="Arial"/>
                <a:ea typeface="Arial"/>
                <a:cs typeface="Arial"/>
                <a:sym typeface="Arial"/>
              </a:rPr>
              <a:t> </a:t>
            </a:r>
            <a:r>
              <a:rPr lang="en-US" sz="1400" b="0" i="0" u="none" strike="noStrike" cap="none" dirty="0">
                <a:solidFill>
                  <a:srgbClr val="000000"/>
                </a:solidFill>
                <a:latin typeface="Arial"/>
                <a:ea typeface="Arial"/>
                <a:cs typeface="Arial"/>
                <a:sym typeface="Arial"/>
              </a:rPr>
              <a:t>go ahead and </a:t>
            </a:r>
            <a:r>
              <a:rPr lang="en-US" sz="1400" b="0" i="0" u="none" strike="noStrike" cap="none" dirty="0" smtClean="0">
                <a:solidFill>
                  <a:srgbClr val="000000"/>
                </a:solidFill>
                <a:latin typeface="Arial"/>
                <a:ea typeface="Arial"/>
                <a:cs typeface="Arial"/>
                <a:sym typeface="Arial"/>
              </a:rPr>
              <a:t>search for</a:t>
            </a:r>
            <a:r>
              <a:rPr lang="en-US" sz="1400" b="0" i="0" u="none" strike="noStrike" cap="none" baseline="0" dirty="0" smtClean="0">
                <a:solidFill>
                  <a:srgbClr val="000000"/>
                </a:solidFill>
                <a:latin typeface="Arial"/>
                <a:ea typeface="Arial"/>
                <a:cs typeface="Arial"/>
                <a:sym typeface="Arial"/>
              </a:rPr>
              <a:t> Boston, and click on the </a:t>
            </a:r>
            <a:r>
              <a:rPr lang="it-IT" sz="1400" dirty="0" smtClean="0">
                <a:solidFill>
                  <a:srgbClr val="050505"/>
                </a:solidFill>
                <a:ea typeface="Arial"/>
                <a:cs typeface="Arial"/>
                <a:sym typeface="Arial"/>
              </a:rPr>
              <a:t>2019-04-04-BU Molecular Bio – Intro to RNA-seq in GenePattern</a:t>
            </a:r>
            <a:endParaRPr lang="en-US" sz="1400" b="0" strike="noStrike" dirty="0" smtClean="0">
              <a:solidFill>
                <a:srgbClr val="050505"/>
              </a:solidFill>
              <a:ea typeface="Arial"/>
              <a:cs typeface="Arial"/>
              <a:sym typeface="Arial"/>
            </a:endParaRPr>
          </a:p>
          <a:p>
            <a:pPr marL="0" marR="0" lvl="0" indent="0" algn="l" rtl="0">
              <a:spcBef>
                <a:spcPts val="0"/>
              </a:spcBef>
              <a:buNone/>
            </a:pPr>
            <a:r>
              <a:rPr lang="en-US" sz="1400" b="0" i="0" u="none" strike="noStrike" cap="none" baseline="0" dirty="0" smtClean="0">
                <a:solidFill>
                  <a:srgbClr val="000000"/>
                </a:solidFill>
                <a:latin typeface="Arial"/>
                <a:ea typeface="Arial"/>
                <a:cs typeface="Arial"/>
                <a:sym typeface="Arial"/>
              </a:rPr>
              <a:t>notebook, then click on Run Notebook to make a copy in your own Files tab.</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1" i="1" u="sng" strike="noStrike" cap="none" dirty="0">
                <a:solidFill>
                  <a:srgbClr val="000000"/>
                </a:solidFill>
                <a:latin typeface="Arial"/>
                <a:ea typeface="Arial"/>
                <a:cs typeface="Arial"/>
                <a:sym typeface="Arial"/>
              </a:rPr>
              <a:t>**Demonstrate how to grab a copy of a notebook.**</a:t>
            </a:r>
          </a:p>
        </p:txBody>
      </p:sp>
      <p:sp>
        <p:nvSpPr>
          <p:cNvPr id="332" name="Shape 3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0883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347" name="Shape 3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600" b="0" i="0" u="none" strike="noStrike" cap="none" dirty="0" smtClean="0">
                <a:solidFill>
                  <a:srgbClr val="000000"/>
                </a:solidFill>
                <a:latin typeface="Arial"/>
                <a:ea typeface="Arial"/>
                <a:cs typeface="Arial"/>
                <a:sym typeface="Arial"/>
              </a:rPr>
              <a:t>First</a:t>
            </a:r>
            <a:r>
              <a:rPr lang="en-US" sz="1600" b="0" i="0" u="none" strike="noStrike" cap="none" baseline="0" dirty="0" smtClean="0">
                <a:solidFill>
                  <a:srgbClr val="000000"/>
                </a:solidFill>
                <a:latin typeface="Arial"/>
                <a:ea typeface="Arial"/>
                <a:cs typeface="Arial"/>
                <a:sym typeface="Arial"/>
              </a:rPr>
              <a:t> off</a:t>
            </a:r>
            <a:r>
              <a:rPr lang="en-US" sz="1600" b="0" i="0" u="none" strike="noStrike" cap="none" dirty="0" smtClean="0">
                <a:solidFill>
                  <a:srgbClr val="000000"/>
                </a:solidFill>
                <a:latin typeface="Arial"/>
                <a:ea typeface="Arial"/>
                <a:cs typeface="Arial"/>
                <a:sym typeface="Arial"/>
              </a:rPr>
              <a:t>, </a:t>
            </a:r>
            <a:r>
              <a:rPr lang="en-US" sz="1600" b="0" i="0" u="none" strike="noStrike" cap="none" dirty="0">
                <a:solidFill>
                  <a:srgbClr val="000000"/>
                </a:solidFill>
                <a:latin typeface="Arial"/>
                <a:ea typeface="Arial"/>
                <a:cs typeface="Arial"/>
                <a:sym typeface="Arial"/>
              </a:rPr>
              <a:t>no discussion of notebook functionality would be complete without mentioning the ability to save, or revert to a saved checkpoint.</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This works just like saving </a:t>
            </a:r>
            <a:r>
              <a:rPr lang="en-US" sz="1600" b="0" i="0" u="none" strike="noStrike" cap="none" dirty="0" smtClean="0">
                <a:solidFill>
                  <a:srgbClr val="000000"/>
                </a:solidFill>
                <a:latin typeface="Arial"/>
                <a:ea typeface="Arial"/>
                <a:cs typeface="Arial"/>
                <a:sym typeface="Arial"/>
              </a:rPr>
              <a:t>in</a:t>
            </a:r>
            <a:r>
              <a:rPr lang="en-US" sz="1600" b="0" i="0" u="none" strike="noStrike" cap="none" baseline="0" dirty="0" smtClean="0">
                <a:solidFill>
                  <a:srgbClr val="000000"/>
                </a:solidFill>
                <a:latin typeface="Arial"/>
                <a:ea typeface="Arial"/>
                <a:cs typeface="Arial"/>
                <a:sym typeface="Arial"/>
              </a:rPr>
              <a:t> </a:t>
            </a:r>
            <a:r>
              <a:rPr lang="en-US" sz="1600" b="0" i="0" u="none" strike="noStrike" cap="none" dirty="0" smtClean="0">
                <a:solidFill>
                  <a:srgbClr val="000000"/>
                </a:solidFill>
                <a:latin typeface="Arial"/>
                <a:ea typeface="Arial"/>
                <a:cs typeface="Arial"/>
                <a:sym typeface="Arial"/>
              </a:rPr>
              <a:t>Microsoft </a:t>
            </a:r>
            <a:r>
              <a:rPr lang="en-US" sz="1600" b="0" i="0" u="none" strike="noStrike" cap="none" dirty="0">
                <a:solidFill>
                  <a:srgbClr val="000000"/>
                </a:solidFill>
                <a:latin typeface="Arial"/>
                <a:ea typeface="Arial"/>
                <a:cs typeface="Arial"/>
                <a:sym typeface="Arial"/>
              </a:rPr>
              <a:t>Word </a:t>
            </a:r>
            <a:r>
              <a:rPr lang="en-US" sz="1600" b="0" i="0" u="none" strike="noStrike" cap="none" dirty="0" smtClean="0">
                <a:solidFill>
                  <a:srgbClr val="000000"/>
                </a:solidFill>
                <a:latin typeface="Arial"/>
                <a:ea typeface="Arial"/>
                <a:cs typeface="Arial"/>
                <a:sym typeface="Arial"/>
              </a:rPr>
              <a:t>or</a:t>
            </a:r>
            <a:r>
              <a:rPr lang="en-US" sz="1600" b="0" i="0" u="none" strike="noStrike" cap="none" baseline="0" dirty="0" smtClean="0">
                <a:solidFill>
                  <a:srgbClr val="000000"/>
                </a:solidFill>
                <a:latin typeface="Arial"/>
                <a:ea typeface="Arial"/>
                <a:cs typeface="Arial"/>
                <a:sym typeface="Arial"/>
              </a:rPr>
              <a:t> Google Docs</a:t>
            </a:r>
            <a:r>
              <a:rPr lang="en-US" sz="1600" b="0" i="0" u="none" strike="noStrike" cap="none" dirty="0" smtClean="0">
                <a:solidFill>
                  <a:srgbClr val="000000"/>
                </a:solidFill>
                <a:latin typeface="Arial"/>
                <a:ea typeface="Arial"/>
                <a:cs typeface="Arial"/>
                <a:sym typeface="Arial"/>
              </a:rPr>
              <a:t>.  This is available</a:t>
            </a:r>
            <a:r>
              <a:rPr lang="en-US" sz="1600" b="0" i="0" u="none" strike="noStrike" cap="none" baseline="0" dirty="0" smtClean="0">
                <a:solidFill>
                  <a:srgbClr val="000000"/>
                </a:solidFill>
                <a:latin typeface="Arial"/>
                <a:ea typeface="Arial"/>
                <a:cs typeface="Arial"/>
                <a:sym typeface="Arial"/>
              </a:rPr>
              <a:t> in the </a:t>
            </a:r>
            <a:r>
              <a:rPr lang="en-US" sz="1600" b="0" i="0" u="none" strike="noStrike" cap="none" dirty="0" smtClean="0">
                <a:solidFill>
                  <a:srgbClr val="000000"/>
                </a:solidFill>
                <a:latin typeface="Arial"/>
                <a:ea typeface="Arial"/>
                <a:cs typeface="Arial"/>
                <a:sym typeface="Arial"/>
              </a:rPr>
              <a:t>File </a:t>
            </a:r>
            <a:r>
              <a:rPr lang="en-US" sz="1600" b="0" i="0" u="none" strike="noStrike" cap="none" dirty="0">
                <a:solidFill>
                  <a:srgbClr val="000000"/>
                </a:solidFill>
                <a:latin typeface="Arial"/>
                <a:ea typeface="Arial"/>
                <a:cs typeface="Arial"/>
                <a:sym typeface="Arial"/>
              </a:rPr>
              <a:t>menu at the top of a notebook.</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You can also name or rename a notebook by clicking on the title at the top, and then giving it a name at the prompt.</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1" i="1" u="none" strike="noStrike" cap="none" dirty="0">
                <a:solidFill>
                  <a:srgbClr val="000000"/>
                </a:solidFill>
                <a:latin typeface="Arial"/>
                <a:ea typeface="Arial"/>
                <a:cs typeface="Arial"/>
                <a:sym typeface="Arial"/>
              </a:rPr>
              <a:t>**Demonstrate these things.**</a:t>
            </a:r>
          </a:p>
        </p:txBody>
      </p:sp>
      <p:sp>
        <p:nvSpPr>
          <p:cNvPr id="354" name="Shape 3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7135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One of the key features provided by the </a:t>
            </a:r>
            <a:r>
              <a:rPr lang="en-US" sz="1400" b="0" i="0" u="sng" strike="noStrike" cap="none" dirty="0">
                <a:solidFill>
                  <a:srgbClr val="000000"/>
                </a:solidFill>
                <a:latin typeface="Arial"/>
                <a:ea typeface="Arial"/>
                <a:cs typeface="Arial"/>
                <a:sym typeface="Arial"/>
              </a:rPr>
              <a:t>GenePattern Notebook </a:t>
            </a:r>
            <a:r>
              <a:rPr lang="en-US" sz="1400" b="0" i="0" u="none" strike="noStrike" cap="none" dirty="0">
                <a:solidFill>
                  <a:srgbClr val="000000"/>
                </a:solidFill>
                <a:latin typeface="Arial"/>
                <a:ea typeface="Arial"/>
                <a:cs typeface="Arial"/>
                <a:sym typeface="Arial"/>
              </a:rPr>
              <a:t>environment are GenePattern cells. These cells are rendered as interactive widgets that provide the functionality of GenePattern inside the notebook environment.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1143000" marR="0" lvl="0" indent="-2286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There</a:t>
            </a:r>
            <a:r>
              <a:rPr lang="en-US" sz="1400" b="0" i="0" u="none" strike="noStrike" cap="none" baseline="0" dirty="0" smtClean="0">
                <a:solidFill>
                  <a:srgbClr val="000000"/>
                </a:solidFill>
                <a:latin typeface="Arial"/>
                <a:ea typeface="Arial"/>
                <a:cs typeface="Arial"/>
                <a:sym typeface="Arial"/>
              </a:rPr>
              <a:t> are a few different kinds of GenePattern cells</a:t>
            </a:r>
            <a:r>
              <a:rPr lang="en-US" sz="1400" b="0" i="0" u="none" strike="noStrike" cap="none" dirty="0" smtClean="0">
                <a:solidFill>
                  <a:srgbClr val="000000"/>
                </a:solidFill>
                <a:latin typeface="Arial"/>
                <a:ea typeface="Arial"/>
                <a:cs typeface="Arial"/>
                <a:sym typeface="Arial"/>
              </a:rPr>
              <a:t> </a:t>
            </a:r>
            <a:endParaRPr lang="en-US" sz="1400" b="0" i="0" u="none" strike="noStrike" cap="none" dirty="0">
              <a:solidFill>
                <a:srgbClr val="000000"/>
              </a:solidFill>
              <a:latin typeface="Arial"/>
              <a:ea typeface="Arial"/>
              <a:cs typeface="Arial"/>
              <a:sym typeface="Arial"/>
            </a:endParaRPr>
          </a:p>
        </p:txBody>
      </p:sp>
      <p:sp>
        <p:nvSpPr>
          <p:cNvPr id="385" name="Shape 3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2956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bwMode="auto">
          <a:noFill/>
          <a:ln>
            <a:miter lim="800000"/>
            <a:headEnd/>
            <a:tailEnd/>
          </a:ln>
        </p:spPr>
        <p:txBody>
          <a:bodyPr/>
          <a:lstStyle/>
          <a:p>
            <a:fld id="{BD84983B-F7E1-DD46-B8E4-4BBBAEE473DF}" type="slidenum">
              <a:rPr lang="en-US">
                <a:latin typeface="Calibri" pitchFamily="-109" charset="0"/>
                <a:ea typeface="ＭＳ Ｐゴシック" pitchFamily="-109" charset="-128"/>
                <a:cs typeface="ＭＳ Ｐゴシック" pitchFamily="-109" charset="-128"/>
              </a:rPr>
              <a:pPr/>
              <a:t>4</a:t>
            </a:fld>
            <a:endParaRPr lang="en-US">
              <a:latin typeface="Calibri" pitchFamily="-109" charset="0"/>
              <a:ea typeface="ＭＳ Ｐゴシック" pitchFamily="-109" charset="-128"/>
              <a:cs typeface="ＭＳ Ｐゴシック" pitchFamily="-109" charset="-128"/>
            </a:endParaRPr>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6628" name="Rectangle 3"/>
          <p:cNvSpPr>
            <a:spLocks noGrp="1" noChangeArrowheads="1"/>
          </p:cNvSpPr>
          <p:nvPr>
            <p:ph type="body" idx="1"/>
          </p:nvPr>
        </p:nvSpPr>
        <p:spPr bwMode="auto">
          <a:noFill/>
        </p:spPr>
        <p:txBody>
          <a:bodyPr/>
          <a:lstStyle/>
          <a:p>
            <a:pPr eaLnBrk="1" hangingPunct="1">
              <a:spcBef>
                <a:spcPct val="0"/>
              </a:spcBef>
            </a:pP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53040" y="4002120"/>
            <a:ext cx="5551560" cy="45939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The first, and perhaps least interesting, of these types are authentication cells. </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These cells allow a researcher to authenticate with a GenePattern server.</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Doing this allows data sent to the server to be kept private, or even shared with other users.</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will notice that the first GenePattern cell you see in the notebook is one of these authentication cells. </a:t>
            </a:r>
            <a:endParaRPr lang="en-US" sz="1400" b="0" i="0" u="none" strike="noStrike" cap="none" dirty="0" smtClean="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1" i="1" u="none" strike="noStrike" cap="none" dirty="0" smtClean="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r>
              <a:rPr lang="en-US" sz="1400" b="1" i="1" u="none" strike="noStrike" cap="none" dirty="0" smtClean="0">
                <a:solidFill>
                  <a:srgbClr val="000000"/>
                </a:solidFill>
                <a:latin typeface="Arial"/>
                <a:ea typeface="Arial"/>
                <a:cs typeface="Arial"/>
                <a:sym typeface="Arial"/>
              </a:rPr>
              <a:t>“Log in as”</a:t>
            </a:r>
            <a:endParaRPr lang="en-US" sz="1400" b="1" i="1"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will notice that when you do this, the authentication cell will change to display a status message from the server. And the other GenePattern cells in the notebook will also update</a:t>
            </a:r>
            <a:r>
              <a:rPr lang="en-US" sz="1400" b="0" i="0" u="none" strike="noStrike" cap="none" dirty="0" smtClean="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(from one notebook you can log into</a:t>
            </a:r>
            <a:r>
              <a:rPr lang="en-US" sz="1400" b="0" i="0" u="none" strike="noStrike" cap="none" baseline="0" dirty="0" smtClean="0">
                <a:solidFill>
                  <a:srgbClr val="000000"/>
                </a:solidFill>
                <a:latin typeface="Arial"/>
                <a:ea typeface="Arial"/>
                <a:cs typeface="Arial"/>
                <a:sym typeface="Arial"/>
              </a:rPr>
              <a:t> any number of servers</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1" i="1" u="none" strike="noStrike" cap="none" dirty="0" smtClean="0">
                <a:solidFill>
                  <a:srgbClr val="000000"/>
                </a:solidFill>
                <a:latin typeface="Arial"/>
                <a:ea typeface="Arial"/>
                <a:cs typeface="Arial"/>
                <a:sym typeface="Arial"/>
              </a:rPr>
              <a:t>Make sure they successfully log</a:t>
            </a:r>
            <a:r>
              <a:rPr lang="en-US" sz="1400" b="1" i="1" u="none" strike="noStrike" cap="none" baseline="0" dirty="0" smtClean="0">
                <a:solidFill>
                  <a:srgbClr val="000000"/>
                </a:solidFill>
                <a:latin typeface="Arial"/>
                <a:ea typeface="Arial"/>
                <a:cs typeface="Arial"/>
                <a:sym typeface="Arial"/>
              </a:rPr>
              <a:t> in</a:t>
            </a:r>
            <a:endParaRPr lang="en-US" sz="1400" b="1" i="1" u="none" strike="noStrike" cap="none" dirty="0">
              <a:solidFill>
                <a:srgbClr val="000000"/>
              </a:solidFill>
              <a:latin typeface="Arial"/>
              <a:ea typeface="Arial"/>
              <a:cs typeface="Arial"/>
              <a:sym typeface="Arial"/>
            </a:endParaRPr>
          </a:p>
          <a:p>
            <a:pPr marL="1143000" marR="0" lvl="0" indent="-228600" algn="l" rtl="0">
              <a:spcBef>
                <a:spcPts val="0"/>
              </a:spcBef>
              <a:buClr>
                <a:srgbClr val="000000"/>
              </a:buClr>
              <a:buSzPts val="630"/>
              <a:buFont typeface="Noto Sans Symbols"/>
              <a:buChar char="●"/>
            </a:pPr>
            <a:endParaRPr lang="en-US" sz="1400" b="0" i="0" u="none" strike="noStrike" cap="none" dirty="0">
              <a:solidFill>
                <a:srgbClr val="000000"/>
              </a:solidFill>
              <a:latin typeface="Arial"/>
              <a:ea typeface="Arial"/>
              <a:cs typeface="Arial"/>
              <a:sym typeface="Arial"/>
            </a:endParaRPr>
          </a:p>
        </p:txBody>
      </p:sp>
      <p:sp>
        <p:nvSpPr>
          <p:cNvPr id="397" name="Shape 3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8117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txBox="1">
            <a:spLocks noGrp="1"/>
          </p:cNvSpPr>
          <p:nvPr>
            <p:ph type="body" idx="1"/>
          </p:nvPr>
        </p:nvSpPr>
        <p:spPr>
          <a:xfrm>
            <a:off x="653040" y="4002120"/>
            <a:ext cx="5551560" cy="49899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The next type of GenePattern cells are analysis cells. And as you </a:t>
            </a:r>
            <a:r>
              <a:rPr lang="en-US" sz="1200" b="0" i="0" u="none" strike="noStrike" cap="none" dirty="0" smtClean="0">
                <a:solidFill>
                  <a:srgbClr val="000000"/>
                </a:solidFill>
                <a:latin typeface="Arial"/>
                <a:ea typeface="Arial"/>
                <a:cs typeface="Arial"/>
                <a:sym typeface="Arial"/>
              </a:rPr>
              <a:t>scrolled </a:t>
            </a:r>
            <a:r>
              <a:rPr lang="en-US" sz="1200" b="0" i="0" u="none" strike="noStrike" cap="none" dirty="0">
                <a:solidFill>
                  <a:srgbClr val="000000"/>
                </a:solidFill>
                <a:latin typeface="Arial"/>
                <a:ea typeface="Arial"/>
                <a:cs typeface="Arial"/>
                <a:sym typeface="Arial"/>
              </a:rPr>
              <a:t>down in </a:t>
            </a:r>
            <a:r>
              <a:rPr lang="en-US" sz="1200" b="0" i="0" u="none" strike="noStrike" cap="none" dirty="0" smtClean="0">
                <a:solidFill>
                  <a:srgbClr val="000000"/>
                </a:solidFill>
                <a:latin typeface="Arial"/>
                <a:ea typeface="Arial"/>
                <a:cs typeface="Arial"/>
                <a:sym typeface="Arial"/>
              </a:rPr>
              <a:t>the</a:t>
            </a:r>
            <a:r>
              <a:rPr lang="en-US" sz="1200" b="0" i="0" u="none" strike="noStrike" cap="none" baseline="0" dirty="0" smtClean="0">
                <a:solidFill>
                  <a:srgbClr val="000000"/>
                </a:solidFill>
                <a:latin typeface="Arial"/>
                <a:ea typeface="Arial"/>
                <a:cs typeface="Arial"/>
                <a:sym typeface="Arial"/>
              </a:rPr>
              <a:t> introduction</a:t>
            </a:r>
            <a:r>
              <a:rPr lang="en-US" sz="1200" b="0" i="0" u="none" strike="noStrike" cap="none" dirty="0" smtClean="0">
                <a:solidFill>
                  <a:srgbClr val="000000"/>
                </a:solidFill>
                <a:latin typeface="Arial"/>
                <a:ea typeface="Arial"/>
                <a:cs typeface="Arial"/>
                <a:sym typeface="Arial"/>
              </a:rPr>
              <a:t> </a:t>
            </a:r>
            <a:r>
              <a:rPr lang="en-US" sz="1200" b="0" i="0" u="none" strike="noStrike" cap="none" dirty="0">
                <a:solidFill>
                  <a:srgbClr val="000000"/>
                </a:solidFill>
                <a:latin typeface="Arial"/>
                <a:ea typeface="Arial"/>
                <a:cs typeface="Arial"/>
                <a:sym typeface="Arial"/>
              </a:rPr>
              <a:t>notebook, these </a:t>
            </a:r>
            <a:r>
              <a:rPr lang="en-US" sz="1200" b="0" i="0" u="none" strike="noStrike" cap="none" dirty="0" smtClean="0">
                <a:solidFill>
                  <a:srgbClr val="000000"/>
                </a:solidFill>
                <a:latin typeface="Arial"/>
                <a:ea typeface="Arial"/>
                <a:cs typeface="Arial"/>
                <a:sym typeface="Arial"/>
              </a:rPr>
              <a:t>were </a:t>
            </a:r>
            <a:r>
              <a:rPr lang="en-US" sz="1200" b="0" i="0" u="none" strike="noStrike" cap="none" dirty="0">
                <a:solidFill>
                  <a:srgbClr val="000000"/>
                </a:solidFill>
                <a:latin typeface="Arial"/>
                <a:ea typeface="Arial"/>
                <a:cs typeface="Arial"/>
                <a:sym typeface="Arial"/>
              </a:rPr>
              <a:t>the other cells you </a:t>
            </a:r>
            <a:r>
              <a:rPr lang="en-US" sz="1200" b="0" i="0" u="none" strike="noStrike" cap="none" dirty="0" smtClean="0">
                <a:solidFill>
                  <a:srgbClr val="000000"/>
                </a:solidFill>
                <a:latin typeface="Arial"/>
                <a:ea typeface="Arial"/>
                <a:cs typeface="Arial"/>
                <a:sym typeface="Arial"/>
              </a:rPr>
              <a:t>saw </a:t>
            </a:r>
            <a:r>
              <a:rPr lang="en-US" sz="1200" b="0" i="0" u="none" strike="noStrike" cap="none" dirty="0">
                <a:solidFill>
                  <a:srgbClr val="000000"/>
                </a:solidFill>
                <a:latin typeface="Arial"/>
                <a:ea typeface="Arial"/>
                <a:cs typeface="Arial"/>
                <a:sym typeface="Arial"/>
              </a:rPr>
              <a:t>with the GenePattern logo at the top.</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Each of these cells represent a particular analysis module in the GenePattern environment, and they each provide a simple form with the different input settings for that analysis.</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These allow a researcher to upload data or set other parameters.</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For the purposes of this exercise, </a:t>
            </a:r>
            <a:r>
              <a:rPr lang="en-US" sz="1200" b="0" i="0" u="none" strike="noStrike" cap="none" dirty="0" smtClean="0">
                <a:solidFill>
                  <a:srgbClr val="000000"/>
                </a:solidFill>
                <a:latin typeface="Arial"/>
                <a:ea typeface="Arial"/>
                <a:cs typeface="Arial"/>
                <a:sym typeface="Arial"/>
              </a:rPr>
              <a:t>we only </a:t>
            </a:r>
            <a:r>
              <a:rPr lang="en-US" sz="1200" b="0" i="0" u="none" strike="noStrike" cap="none" dirty="0" smtClean="0">
                <a:solidFill>
                  <a:srgbClr val="000000"/>
                </a:solidFill>
                <a:latin typeface="Arial"/>
                <a:ea typeface="Arial"/>
                <a:cs typeface="Arial"/>
                <a:sym typeface="Arial"/>
              </a:rPr>
              <a:t>needed </a:t>
            </a:r>
            <a:r>
              <a:rPr lang="en-US" sz="1200" b="0" i="0" u="none" strike="noStrike" cap="none" dirty="0" smtClean="0">
                <a:solidFill>
                  <a:srgbClr val="000000"/>
                </a:solidFill>
                <a:latin typeface="Arial"/>
                <a:ea typeface="Arial"/>
                <a:cs typeface="Arial"/>
                <a:sym typeface="Arial"/>
              </a:rPr>
              <a:t>to provide an input </a:t>
            </a:r>
            <a:r>
              <a:rPr lang="en-US" sz="1200" b="0" i="0" u="none" strike="noStrike" cap="none" dirty="0" smtClean="0">
                <a:solidFill>
                  <a:srgbClr val="000000"/>
                </a:solidFill>
                <a:latin typeface="Arial"/>
                <a:ea typeface="Arial"/>
                <a:cs typeface="Arial"/>
                <a:sym typeface="Arial"/>
              </a:rPr>
              <a:t>file</a:t>
            </a:r>
            <a:endParaRPr lang="en-US" sz="1200" b="0" i="0" u="none" strike="noStrike" cap="none" dirty="0">
              <a:solidFill>
                <a:srgbClr val="000000"/>
              </a:solidFill>
              <a:latin typeface="Arial"/>
              <a:ea typeface="Arial"/>
              <a:cs typeface="Arial"/>
              <a:sym typeface="Arial"/>
            </a:endParaRPr>
          </a:p>
        </p:txBody>
      </p:sp>
      <p:sp>
        <p:nvSpPr>
          <p:cNvPr id="405" name="Shape 4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0693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txBox="1">
            <a:spLocks noGrp="1"/>
          </p:cNvSpPr>
          <p:nvPr>
            <p:ph type="body" idx="1"/>
          </p:nvPr>
        </p:nvSpPr>
        <p:spPr>
          <a:xfrm>
            <a:off x="653040" y="4002120"/>
            <a:ext cx="5551560" cy="43851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A</a:t>
            </a:r>
            <a:r>
              <a:rPr lang="en-US" sz="1400" b="0" i="0" u="none" strike="noStrike" cap="none" baseline="0" dirty="0" smtClean="0">
                <a:solidFill>
                  <a:srgbClr val="000000"/>
                </a:solidFill>
                <a:latin typeface="Arial"/>
                <a:ea typeface="Arial"/>
                <a:cs typeface="Arial"/>
                <a:sym typeface="Arial"/>
              </a:rPr>
              <a:t> third </a:t>
            </a:r>
            <a:r>
              <a:rPr lang="en-US" sz="1400" b="0" i="0" u="none" strike="noStrike" cap="none" dirty="0" smtClean="0">
                <a:solidFill>
                  <a:srgbClr val="000000"/>
                </a:solidFill>
                <a:latin typeface="Arial"/>
                <a:ea typeface="Arial"/>
                <a:cs typeface="Arial"/>
                <a:sym typeface="Arial"/>
              </a:rPr>
              <a:t>type </a:t>
            </a:r>
            <a:r>
              <a:rPr lang="en-US" sz="1400" b="0" i="0" u="none" strike="noStrike" cap="none" dirty="0">
                <a:solidFill>
                  <a:srgbClr val="000000"/>
                </a:solidFill>
                <a:latin typeface="Arial"/>
                <a:ea typeface="Arial"/>
                <a:cs typeface="Arial"/>
                <a:sym typeface="Arial"/>
              </a:rPr>
              <a:t>of GenePattern cell is the job cell. These cells are used to retrieve the results of submitted analyses. The results can be in the form of outputted files, such as with the top screenshot, or the results can be in the form of interactive visualizations, as with the bottom screenshot.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When we </a:t>
            </a:r>
            <a:r>
              <a:rPr lang="en-US" sz="1400" b="0" i="0" u="none" strike="noStrike" cap="none" dirty="0">
                <a:solidFill>
                  <a:srgbClr val="000000"/>
                </a:solidFill>
                <a:latin typeface="Arial"/>
                <a:ea typeface="Arial"/>
                <a:cs typeface="Arial"/>
                <a:sym typeface="Arial"/>
              </a:rPr>
              <a:t>clicked the </a:t>
            </a:r>
            <a:r>
              <a:rPr lang="en-US" sz="1400" b="0" i="1" u="none" strike="noStrike" cap="none" dirty="0">
                <a:solidFill>
                  <a:srgbClr val="000000"/>
                </a:solidFill>
                <a:latin typeface="Arial"/>
                <a:ea typeface="Arial"/>
                <a:cs typeface="Arial"/>
                <a:sym typeface="Arial"/>
              </a:rPr>
              <a:t>Run</a:t>
            </a:r>
            <a:r>
              <a:rPr lang="en-US" sz="1400" b="0" i="0" u="none" strike="noStrike" cap="none" dirty="0">
                <a:solidFill>
                  <a:srgbClr val="000000"/>
                </a:solidFill>
                <a:latin typeface="Arial"/>
                <a:ea typeface="Arial"/>
                <a:cs typeface="Arial"/>
                <a:sym typeface="Arial"/>
              </a:rPr>
              <a:t> button for </a:t>
            </a:r>
            <a:r>
              <a:rPr lang="en-US" sz="1400" b="0" i="0" u="none" strike="noStrike" cap="none" dirty="0" smtClean="0">
                <a:solidFill>
                  <a:srgbClr val="000000"/>
                </a:solidFill>
                <a:latin typeface="Arial"/>
                <a:ea typeface="Arial"/>
                <a:cs typeface="Arial"/>
                <a:sym typeface="Arial"/>
              </a:rPr>
              <a:t>our</a:t>
            </a:r>
            <a:r>
              <a:rPr lang="en-US" sz="1400" b="0" i="0" u="none" strike="noStrike" cap="none" baseline="0" dirty="0" smtClean="0">
                <a:solidFill>
                  <a:srgbClr val="000000"/>
                </a:solidFill>
                <a:latin typeface="Arial"/>
                <a:ea typeface="Arial"/>
                <a:cs typeface="Arial"/>
                <a:sym typeface="Arial"/>
              </a:rPr>
              <a:t> </a:t>
            </a:r>
            <a:r>
              <a:rPr lang="en-US" sz="1400" b="0" i="0" u="none" strike="noStrike" cap="none" dirty="0" smtClean="0">
                <a:solidFill>
                  <a:srgbClr val="000000"/>
                </a:solidFill>
                <a:latin typeface="Arial"/>
                <a:ea typeface="Arial"/>
                <a:cs typeface="Arial"/>
                <a:sym typeface="Arial"/>
              </a:rPr>
              <a:t>analyses,</a:t>
            </a:r>
            <a:r>
              <a:rPr lang="en-US" sz="1400" b="0" i="0" u="none" strike="noStrike" cap="none" baseline="0" dirty="0" smtClean="0">
                <a:solidFill>
                  <a:srgbClr val="000000"/>
                </a:solidFill>
                <a:latin typeface="Arial"/>
                <a:ea typeface="Arial"/>
                <a:cs typeface="Arial"/>
                <a:sym typeface="Arial"/>
              </a:rPr>
              <a:t> another section of the cell appeared, displaying the results of our analysis, whether that was a file or an interactive viewer.</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As GenePattern jobs process they go through a series of states First they are pending, as the job waits its turn in the queue to run. Then the job is running—that is, the analysis is currently processing. And finally the job progresses to either the Completed or Error state. </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If you look on the </a:t>
            </a:r>
            <a:r>
              <a:rPr lang="en-US" sz="1400" b="0" i="0" u="none" strike="noStrike" cap="none" dirty="0" smtClean="0">
                <a:solidFill>
                  <a:srgbClr val="000000"/>
                </a:solidFill>
                <a:latin typeface="Arial"/>
                <a:ea typeface="Arial"/>
                <a:cs typeface="Arial"/>
                <a:sym typeface="Arial"/>
              </a:rPr>
              <a:t>right-hand </a:t>
            </a:r>
            <a:r>
              <a:rPr lang="en-US" sz="1400" b="0" i="0" u="none" strike="noStrike" cap="none" dirty="0">
                <a:solidFill>
                  <a:srgbClr val="000000"/>
                </a:solidFill>
                <a:latin typeface="Arial"/>
                <a:ea typeface="Arial"/>
                <a:cs typeface="Arial"/>
                <a:sym typeface="Arial"/>
              </a:rPr>
              <a:t>side of the job cell, you should see your job’s current status. Output files or visualizations will appear once the job reaches the Completed state</a:t>
            </a:r>
            <a:r>
              <a:rPr lang="en-US" sz="1400" b="0" i="0" u="none" strike="noStrike" cap="none" dirty="0" smtClean="0">
                <a:solidFill>
                  <a:srgbClr val="000000"/>
                </a:solidFill>
                <a:latin typeface="Arial"/>
                <a:ea typeface="Arial"/>
                <a:cs typeface="Arial"/>
                <a:sym typeface="Arial"/>
              </a:rPr>
              <a:t>.</a:t>
            </a:r>
            <a:endParaRPr lang="en-US" sz="1400" b="0" i="0" u="none" strike="noStrike" cap="none" dirty="0" smtClean="0">
              <a:solidFill>
                <a:srgbClr val="000000"/>
              </a:solidFill>
              <a:latin typeface="Arial"/>
              <a:ea typeface="Arial"/>
              <a:cs typeface="Arial"/>
              <a:sym typeface="Arial"/>
            </a:endParaRPr>
          </a:p>
        </p:txBody>
      </p:sp>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5857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53040" y="4002120"/>
            <a:ext cx="5551560" cy="4989960"/>
          </a:xfrm>
          <a:prstGeom prst="rect">
            <a:avLst/>
          </a:prstGeom>
          <a:noFill/>
          <a:ln>
            <a:noFill/>
          </a:ln>
        </p:spPr>
        <p:txBody>
          <a:bodyPr wrap="square" lIns="0" tIns="0" rIns="0" bIns="0" anchor="t" anchorCtr="0">
            <a:noAutofit/>
          </a:bodyPr>
          <a:lstStyle/>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I want to note that the GenePattern Notebook environment can be ran in a variety of different ways.</a:t>
            </a: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The first way you’ve already seen—using the GenePattern Notebook Repository. This method allows you to open a notebook in your browser and run it, no installation required.</a:t>
            </a: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For those of you who prefer to run notebooks locally, may do so as well. GenePattern Notebook can be installed as an extension for Jupyter, through either the pip or </a:t>
            </a:r>
            <a:r>
              <a:rPr lang="en-US" sz="1600" b="0" i="0" u="none" strike="noStrike" cap="none" dirty="0" err="1">
                <a:solidFill>
                  <a:srgbClr val="000000"/>
                </a:solidFill>
                <a:latin typeface="Arial"/>
                <a:ea typeface="Arial"/>
                <a:cs typeface="Arial"/>
                <a:sym typeface="Arial"/>
              </a:rPr>
              <a:t>conda</a:t>
            </a:r>
            <a:r>
              <a:rPr lang="en-US" sz="1600" b="0" i="0" u="none" strike="noStrike" cap="none" dirty="0">
                <a:solidFill>
                  <a:srgbClr val="000000"/>
                </a:solidFill>
                <a:latin typeface="Arial"/>
                <a:ea typeface="Arial"/>
                <a:cs typeface="Arial"/>
                <a:sym typeface="Arial"/>
              </a:rPr>
              <a:t> package repositories.</a:t>
            </a: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Finally, we’ve made a Docker image of GenePattern Notebook available. It’s already configured and ready to go. And publicly available on </a:t>
            </a:r>
            <a:r>
              <a:rPr lang="en-US" sz="1600" b="0" i="0" u="none" strike="noStrike" cap="none" dirty="0" err="1">
                <a:solidFill>
                  <a:srgbClr val="000000"/>
                </a:solidFill>
                <a:latin typeface="Arial"/>
                <a:ea typeface="Arial"/>
                <a:cs typeface="Arial"/>
                <a:sym typeface="Arial"/>
              </a:rPr>
              <a:t>DockerHub</a:t>
            </a:r>
            <a:r>
              <a:rPr lang="en-US" sz="1600" b="0" i="0" u="none" strike="noStrike" cap="none" dirty="0" smtClean="0">
                <a:solidFill>
                  <a:srgbClr val="000000"/>
                </a:solidFill>
                <a:latin typeface="Arial"/>
                <a:ea typeface="Arial"/>
                <a:cs typeface="Arial"/>
                <a:sym typeface="Arial"/>
              </a:rPr>
              <a:t>..</a:t>
            </a:r>
            <a:endParaRPr lang="en-US" sz="1600" b="0" i="0" u="none" strike="noStrike" cap="none" dirty="0">
              <a:solidFill>
                <a:srgbClr val="000000"/>
              </a:solidFill>
              <a:latin typeface="Arial"/>
              <a:ea typeface="Arial"/>
              <a:cs typeface="Arial"/>
              <a:sym typeface="Arial"/>
            </a:endParaRPr>
          </a:p>
        </p:txBody>
      </p:sp>
      <p:sp>
        <p:nvSpPr>
          <p:cNvPr id="500" name="Shape 5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defTabSz="457200"/>
            <a:fld id="{2707E085-453B-405D-AEC1-3AE274CEEE37}" type="slidenum">
              <a:rPr lang="en-US" sz="1200">
                <a:solidFill>
                  <a:prstClr val="black"/>
                </a:solidFill>
                <a:ea typeface="ＭＳ Ｐゴシック" pitchFamily="31" charset="-128"/>
              </a:rPr>
              <a:pPr algn="r" defTabSz="457200"/>
              <a:t>30</a:t>
            </a:fld>
            <a:endParaRPr lang="en-US" sz="1200">
              <a:solidFill>
                <a:prstClr val="black"/>
              </a:solidFill>
              <a:ea typeface="ＭＳ Ｐゴシック" pitchFamily="31" charset="-128"/>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a:spcBef>
                <a:spcPct val="20000"/>
              </a:spcBef>
              <a:buFontTx/>
              <a:buNone/>
            </a:pPr>
            <a:r>
              <a:rPr lang="en-US" sz="1200" dirty="0" smtClean="0">
                <a:ea typeface="ＭＳ Ｐゴシック" pitchFamily="-109" charset="-128"/>
                <a:cs typeface="ＭＳ Ｐゴシック" pitchFamily="-109" charset="-128"/>
              </a:rPr>
              <a:t>GenePattern is our solution</a:t>
            </a:r>
            <a:r>
              <a:rPr lang="en-US" sz="1200" baseline="0" dirty="0" smtClean="0">
                <a:ea typeface="ＭＳ Ｐゴシック" pitchFamily="-109" charset="-128"/>
                <a:cs typeface="ＭＳ Ｐゴシック" pitchFamily="-109" charset="-128"/>
              </a:rPr>
              <a:t> which has these solution features:</a:t>
            </a:r>
            <a:endParaRPr lang="en-US" sz="1200" dirty="0" smtClean="0">
              <a:ea typeface="ＭＳ Ｐゴシック" pitchFamily="-109" charset="-128"/>
              <a:cs typeface="ＭＳ Ｐゴシック" pitchFamily="-109" charset="-128"/>
            </a:endParaRPr>
          </a:p>
          <a:p>
            <a:pPr>
              <a:spcBef>
                <a:spcPct val="20000"/>
              </a:spcBef>
              <a:buFontTx/>
              <a:buNone/>
            </a:pPr>
            <a:endParaRPr lang="en-US" sz="1200" dirty="0" smtClean="0">
              <a:ea typeface="ＭＳ Ｐゴシック" pitchFamily="-109" charset="-128"/>
              <a:cs typeface="ＭＳ Ｐゴシック" pitchFamily="-109" charset="-128"/>
            </a:endParaRPr>
          </a:p>
          <a:p>
            <a:pPr>
              <a:spcBef>
                <a:spcPct val="20000"/>
              </a:spcBef>
              <a:buFontTx/>
              <a:buNone/>
            </a:pPr>
            <a:r>
              <a:rPr lang="en-US" sz="1200" dirty="0" smtClean="0">
                <a:ea typeface="ＭＳ Ｐゴシック" pitchFamily="-109" charset="-128"/>
                <a:cs typeface="ＭＳ Ｐゴシック" pitchFamily="-109" charset="-128"/>
              </a:rPr>
              <a:t>A platform for integrative genomics that supports tool interoperability and reproducible </a:t>
            </a:r>
            <a:r>
              <a:rPr lang="en-US" sz="1200" i="1" dirty="0" smtClean="0">
                <a:ea typeface="ＭＳ Ｐゴシック" pitchFamily="-109" charset="-128"/>
                <a:cs typeface="ＭＳ Ｐゴシック" pitchFamily="-109" charset="-128"/>
              </a:rPr>
              <a:t>in </a:t>
            </a:r>
            <a:r>
              <a:rPr lang="en-US" sz="1200" i="1" dirty="0" err="1" smtClean="0">
                <a:ea typeface="ＭＳ Ｐゴシック" pitchFamily="-109" charset="-128"/>
                <a:cs typeface="ＭＳ Ｐゴシック" pitchFamily="-109" charset="-128"/>
              </a:rPr>
              <a:t>silico</a:t>
            </a:r>
            <a:r>
              <a:rPr lang="en-US" sz="1200" dirty="0" smtClean="0">
                <a:ea typeface="ＭＳ Ｐゴシック" pitchFamily="-109" charset="-128"/>
                <a:cs typeface="ＭＳ Ｐゴシック" pitchFamily="-109" charset="-128"/>
              </a:rPr>
              <a:t> analyses. It does this through:</a:t>
            </a:r>
            <a:endParaRPr lang="en-US" sz="1200" dirty="0" smtClean="0">
              <a:latin typeface="Garamond" pitchFamily="-109" charset="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Comprehensive set of analyses- gene expression,</a:t>
            </a:r>
            <a:r>
              <a:rPr lang="en-US" sz="1200" baseline="0" dirty="0" smtClean="0">
                <a:ea typeface="ＭＳ Ｐゴシック" pitchFamily="-109" charset="-128"/>
                <a:cs typeface="ＭＳ Ｐゴシック" pitchFamily="-109" charset="-128"/>
              </a:rPr>
              <a:t> sequence variation, proteomics, as well as technology platform-specific modules, with visualization tools for each available </a:t>
            </a:r>
            <a:r>
              <a:rPr lang="en-US" sz="1200" baseline="0" dirty="0" err="1" smtClean="0">
                <a:ea typeface="ＭＳ Ｐゴシック" pitchFamily="-109" charset="-128"/>
                <a:cs typeface="ＭＳ Ｐゴシック" pitchFamily="-109" charset="-128"/>
              </a:rPr>
              <a:t>datatype</a:t>
            </a:r>
            <a:endParaRPr lang="en-US" sz="1200" dirty="0" smtClean="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 Ability to add new tools without programming</a:t>
            </a:r>
            <a:r>
              <a:rPr lang="en-US" sz="1200" baseline="0" dirty="0" smtClean="0">
                <a:ea typeface="ＭＳ Ｐゴシック" pitchFamily="-109" charset="-128"/>
                <a:cs typeface="ＭＳ Ｐゴシック" pitchFamily="-109" charset="-128"/>
              </a:rPr>
              <a:t> – users can add tools to their own GenePattern installations to create their own specialized GenePattern servers</a:t>
            </a:r>
          </a:p>
          <a:p>
            <a:pPr>
              <a:spcBef>
                <a:spcPct val="20000"/>
              </a:spcBef>
              <a:buFontTx/>
              <a:buChar char="•"/>
            </a:pPr>
            <a:r>
              <a:rPr lang="en-US" sz="1200" dirty="0" smtClean="0">
                <a:ea typeface="ＭＳ Ｐゴシック" pitchFamily="-109" charset="-128"/>
                <a:cs typeface="ＭＳ Ｐゴシック" pitchFamily="-109" charset="-128"/>
              </a:rPr>
              <a:t>A pipeline environment that record</a:t>
            </a:r>
            <a:r>
              <a:rPr lang="en-US" sz="1200" baseline="0" dirty="0" smtClean="0">
                <a:ea typeface="ＭＳ Ｐゴシック" pitchFamily="-109" charset="-128"/>
                <a:cs typeface="ＭＳ Ｐゴシック" pitchFamily="-109" charset="-128"/>
              </a:rPr>
              <a:t>s the analysis steps taken and can </a:t>
            </a:r>
            <a:r>
              <a:rPr lang="en-US" sz="1200" dirty="0" smtClean="0">
                <a:ea typeface="ＭＳ Ｐゴシック" pitchFamily="-109" charset="-128"/>
                <a:cs typeface="ＭＳ Ｐゴシック" pitchFamily="-109" charset="-128"/>
              </a:rPr>
              <a:t>chain them into pipelines</a:t>
            </a:r>
            <a:r>
              <a:rPr lang="en-US" sz="1200" baseline="0" dirty="0" smtClean="0">
                <a:ea typeface="ＭＳ Ｐゴシック" pitchFamily="-109" charset="-128"/>
                <a:cs typeface="ＭＳ Ｐゴシック" pitchFamily="-109" charset="-128"/>
              </a:rPr>
              <a:t> that can be shared, reproduced, and published</a:t>
            </a:r>
            <a:endParaRPr lang="en-US" sz="1200" dirty="0" smtClean="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 Interface accessible to all levels of user</a:t>
            </a:r>
          </a:p>
          <a:p>
            <a:pPr>
              <a:spcBef>
                <a:spcPct val="20000"/>
              </a:spcBef>
              <a:buFontTx/>
              <a:buChar char="•"/>
            </a:pPr>
            <a:r>
              <a:rPr lang="en-US" sz="1200" dirty="0" smtClean="0">
                <a:ea typeface="ＭＳ Ｐゴシック" pitchFamily="-109" charset="-128"/>
                <a:cs typeface="ＭＳ Ｐゴシック" pitchFamily="-109" charset="-128"/>
              </a:rPr>
              <a:t>Released GP</a:t>
            </a:r>
            <a:r>
              <a:rPr lang="en-US" sz="1200" baseline="0" dirty="0" smtClean="0">
                <a:ea typeface="ＭＳ Ｐゴシック" pitchFamily="-109" charset="-128"/>
                <a:cs typeface="ＭＳ Ｐゴシック" pitchFamily="-109" charset="-128"/>
              </a:rPr>
              <a:t> Notebook environment last year</a:t>
            </a:r>
            <a:endParaRPr lang="en-US" sz="1200" dirty="0" smtClean="0">
              <a:ea typeface="ＭＳ Ｐゴシック" pitchFamily="-109" charset="-128"/>
              <a:cs typeface="ＭＳ Ｐゴシック" pitchFamily="-109" charset="-128"/>
            </a:endParaRPr>
          </a:p>
          <a:p>
            <a:pPr>
              <a:spcBef>
                <a:spcPct val="20000"/>
              </a:spcBef>
              <a:buFontTx/>
              <a:buNone/>
            </a:pPr>
            <a:endParaRPr lang="en-US" sz="1200" baseline="0" dirty="0" smtClean="0">
              <a:ea typeface="ＭＳ Ｐゴシック" pitchFamily="-109" charset="-128"/>
              <a:cs typeface="ＭＳ Ｐゴシック" pitchFamily="-109" charset="-128"/>
            </a:endParaRPr>
          </a:p>
          <a:p>
            <a:pPr>
              <a:spcBef>
                <a:spcPct val="20000"/>
              </a:spcBef>
              <a:buFontTx/>
              <a:buNone/>
            </a:pPr>
            <a:r>
              <a:rPr lang="en-US" sz="1200" baseline="0" dirty="0" smtClean="0">
                <a:ea typeface="ＭＳ Ｐゴシック" pitchFamily="-109" charset="-128"/>
                <a:cs typeface="ＭＳ Ｐゴシック" pitchFamily="-109" charset="-128"/>
              </a:rPr>
              <a:t>What kind of community has evolved from this ecosystem?</a:t>
            </a:r>
          </a:p>
          <a:p>
            <a:pPr>
              <a:spcBef>
                <a:spcPct val="20000"/>
              </a:spcBef>
              <a:buFontTx/>
              <a:buChar char="•"/>
            </a:pPr>
            <a:endParaRPr lang="en-US" sz="1200" dirty="0" smtClean="0">
              <a:latin typeface="Garamond" pitchFamily="-109" charset="0"/>
              <a:ea typeface="ＭＳ Ｐゴシック" pitchFamily="-109" charset="-128"/>
              <a:cs typeface="ＭＳ Ｐゴシック" pitchFamily="-109" charset="-128"/>
            </a:endParaRPr>
          </a:p>
          <a:p>
            <a:endParaRPr lang="en-US" sz="1200" dirty="0" smtClean="0">
              <a:ea typeface="ＭＳ Ｐゴシック" pitchFamily="-109" charset="-128"/>
              <a:cs typeface="ＭＳ Ｐゴシック" pitchFamily="-109" charset="-128"/>
            </a:endParaRPr>
          </a:p>
          <a:p>
            <a:endParaRPr lang="en-US" sz="1200" dirty="0"/>
          </a:p>
        </p:txBody>
      </p:sp>
    </p:spTree>
    <p:extLst>
      <p:ext uri="{BB962C8B-B14F-4D97-AF65-F5344CB8AC3E}">
        <p14:creationId xmlns:p14="http://schemas.microsoft.com/office/powerpoint/2010/main" val="1006240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457200" rtl="0" eaLnBrk="1" fontAlgn="auto" latinLnBrk="0" hangingPunct="1">
              <a:lnSpc>
                <a:spcPct val="100000"/>
              </a:lnSpc>
              <a:spcBef>
                <a:spcPts val="0"/>
              </a:spcBef>
              <a:spcAft>
                <a:spcPts val="0"/>
              </a:spcAft>
              <a:buClrTx/>
              <a:buSzTx/>
              <a:buFontTx/>
              <a:buNone/>
              <a:tabLst/>
              <a:defRPr/>
            </a:pPr>
            <a:fld id="{2707E085-453B-405D-AEC1-3AE274CEEE37}" type="slidenum">
              <a:rPr kumimoji="0" lang="en-US" sz="1200" b="0" i="0" u="none" strike="noStrike" kern="1200" cap="none" spc="0" normalizeH="0" baseline="0" noProof="0">
                <a:ln>
                  <a:noFill/>
                </a:ln>
                <a:solidFill>
                  <a:prstClr val="black"/>
                </a:solidFill>
                <a:effectLst/>
                <a:uLnTx/>
                <a:uFillTx/>
                <a:latin typeface="Calibri"/>
                <a:ea typeface="ＭＳ Ｐゴシック" pitchFamily="31"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ＭＳ Ｐゴシック" pitchFamily="31" charset="-128"/>
              <a:cs typeface="+mn-cs"/>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a:spcBef>
                <a:spcPct val="20000"/>
              </a:spcBef>
              <a:buFontTx/>
              <a:buNone/>
            </a:pPr>
            <a:r>
              <a:rPr lang="en-US" sz="1200" baseline="0" dirty="0" smtClean="0">
                <a:ea typeface="ＭＳ Ｐゴシック" pitchFamily="-109" charset="-128"/>
                <a:cs typeface="ＭＳ Ｐゴシック" pitchFamily="-109" charset="-128"/>
              </a:rPr>
              <a:t>In simpler terms:</a:t>
            </a:r>
          </a:p>
          <a:p>
            <a:pPr>
              <a:spcBef>
                <a:spcPct val="20000"/>
              </a:spcBef>
              <a:buFontTx/>
              <a:buNone/>
            </a:pPr>
            <a:r>
              <a:rPr lang="en-US" sz="1200" baseline="0" dirty="0" smtClean="0">
                <a:ea typeface="ＭＳ Ｐゴシック" pitchFamily="-109" charset="-128"/>
                <a:cs typeface="ＭＳ Ｐゴシック" pitchFamily="-109" charset="-128"/>
              </a:rPr>
              <a:t>The Module repository is a tool library</a:t>
            </a:r>
          </a:p>
          <a:p>
            <a:pPr>
              <a:spcBef>
                <a:spcPct val="20000"/>
              </a:spcBef>
              <a:buFontTx/>
              <a:buNone/>
            </a:pPr>
            <a:r>
              <a:rPr lang="en-US" sz="1200" baseline="0" dirty="0" smtClean="0">
                <a:ea typeface="ＭＳ Ｐゴシック" pitchFamily="-109" charset="-128"/>
                <a:cs typeface="ＭＳ Ｐゴシック" pitchFamily="-109" charset="-128"/>
              </a:rPr>
              <a:t>The Pipelines are workflows made up of tools</a:t>
            </a:r>
          </a:p>
          <a:p>
            <a:pPr>
              <a:spcBef>
                <a:spcPct val="20000"/>
              </a:spcBef>
              <a:buFontTx/>
              <a:buNone/>
            </a:pPr>
            <a:r>
              <a:rPr lang="en-US" sz="1200" baseline="0" dirty="0" smtClean="0">
                <a:ea typeface="ＭＳ Ｐゴシック" pitchFamily="-109" charset="-128"/>
                <a:cs typeface="ＭＳ Ｐゴシック" pitchFamily="-109" charset="-128"/>
              </a:rPr>
              <a:t>The Module integrator is a way to create your own tool</a:t>
            </a:r>
          </a:p>
          <a:p>
            <a:pPr>
              <a:spcBef>
                <a:spcPct val="20000"/>
              </a:spcBef>
              <a:buFontTx/>
              <a:buNone/>
            </a:pPr>
            <a:r>
              <a:rPr lang="en-US" sz="1200" baseline="0" dirty="0" smtClean="0">
                <a:ea typeface="ＭＳ Ｐゴシック" pitchFamily="-109" charset="-128"/>
                <a:cs typeface="ＭＳ Ｐゴシック" pitchFamily="-109" charset="-128"/>
              </a:rPr>
              <a:t>Clients are Access points for using the tools provided by GenePattern</a:t>
            </a:r>
          </a:p>
          <a:p>
            <a:pPr>
              <a:spcBef>
                <a:spcPct val="20000"/>
              </a:spcBef>
              <a:buFontTx/>
              <a:buChar char="•"/>
            </a:pPr>
            <a:endParaRPr lang="en-US" sz="1200" dirty="0" smtClean="0">
              <a:latin typeface="Garamond" pitchFamily="-109" charset="0"/>
              <a:ea typeface="ＭＳ Ｐゴシック" pitchFamily="-109" charset="-128"/>
              <a:cs typeface="ＭＳ Ｐゴシック" pitchFamily="-109" charset="-128"/>
            </a:endParaRPr>
          </a:p>
          <a:p>
            <a:endParaRPr lang="en-US" sz="1200" dirty="0" smtClean="0">
              <a:ea typeface="ＭＳ Ｐゴシック" pitchFamily="-109" charset="-128"/>
              <a:cs typeface="ＭＳ Ｐゴシック" pitchFamily="-109" charset="-128"/>
            </a:endParaRPr>
          </a:p>
          <a:p>
            <a:endParaRPr lang="en-US" sz="1200" dirty="0"/>
          </a:p>
        </p:txBody>
      </p:sp>
    </p:spTree>
    <p:extLst>
      <p:ext uri="{BB962C8B-B14F-4D97-AF65-F5344CB8AC3E}">
        <p14:creationId xmlns:p14="http://schemas.microsoft.com/office/powerpoint/2010/main" val="2071090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noFill/>
          <a:ln>
            <a:miter lim="800000"/>
            <a:headEnd/>
            <a:tailEnd/>
          </a:ln>
        </p:spPr>
        <p:txBody>
          <a:bodyPr/>
          <a:lstStyle/>
          <a:p>
            <a:fld id="{1DE1451D-F80E-A043-B1CF-B30E3BF69163}" type="slidenum">
              <a:rPr lang="en-US">
                <a:latin typeface="Calibri" pitchFamily="-109" charset="0"/>
                <a:ea typeface="ＭＳ Ｐゴシック" pitchFamily="-109" charset="-128"/>
                <a:cs typeface="ＭＳ Ｐゴシック" pitchFamily="-109" charset="-128"/>
              </a:rPr>
              <a:pPr/>
              <a:t>32</a:t>
            </a:fld>
            <a:endParaRPr lang="en-US">
              <a:latin typeface="Calibri" pitchFamily="-109" charset="0"/>
              <a:ea typeface="ＭＳ Ｐゴシック" pitchFamily="-109" charset="-128"/>
              <a:cs typeface="ＭＳ Ｐゴシック" pitchFamily="-109" charset="-128"/>
            </a:endParaRPr>
          </a:p>
        </p:txBody>
      </p:sp>
      <p:sp>
        <p:nvSpPr>
          <p:cNvPr id="389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8916" name="Rectangle 3"/>
          <p:cNvSpPr>
            <a:spLocks noGrp="1" noChangeArrowheads="1"/>
          </p:cNvSpPr>
          <p:nvPr>
            <p:ph type="body" idx="1"/>
          </p:nvPr>
        </p:nvSpPr>
        <p:spPr bwMode="auto">
          <a:noFill/>
        </p:spPr>
        <p:txBody>
          <a:bodyPr/>
          <a:lstStyle/>
          <a:p>
            <a:pPr eaLnBrk="1" hangingPunct="1">
              <a:spcBef>
                <a:spcPct val="0"/>
              </a:spcBef>
            </a:pPr>
            <a:r>
              <a:rPr lang="en-US" sz="1800" dirty="0">
                <a:latin typeface="Arial" pitchFamily="-109" charset="0"/>
                <a:ea typeface="ＭＳ Ｐゴシック" pitchFamily="-109" charset="-128"/>
                <a:cs typeface="ＭＳ Ｐゴシック" pitchFamily="-109" charset="-128"/>
              </a:rPr>
              <a:t>Another important object </a:t>
            </a:r>
            <a:r>
              <a:rPr lang="en-US" sz="1800" dirty="0" smtClean="0">
                <a:latin typeface="Arial" pitchFamily="-109" charset="0"/>
                <a:ea typeface="ＭＳ Ｐゴシック" pitchFamily="-109" charset="-128"/>
                <a:cs typeface="ＭＳ Ｐゴシック" pitchFamily="-109" charset="-128"/>
              </a:rPr>
              <a:t>in</a:t>
            </a:r>
            <a:r>
              <a:rPr lang="en-US" sz="1800" baseline="0" dirty="0" smtClean="0">
                <a:latin typeface="Arial" pitchFamily="-109" charset="0"/>
                <a:ea typeface="ＭＳ Ｐゴシック" pitchFamily="-109" charset="-128"/>
                <a:cs typeface="ＭＳ Ｐゴシック" pitchFamily="-109" charset="-128"/>
              </a:rPr>
              <a:t> GenePattern</a:t>
            </a:r>
            <a:r>
              <a:rPr lang="en-US" sz="1800" dirty="0" smtClean="0">
                <a:latin typeface="Arial" pitchFamily="-109" charset="0"/>
                <a:ea typeface="ＭＳ Ｐゴシック" pitchFamily="-109" charset="-128"/>
                <a:cs typeface="ＭＳ Ｐゴシック" pitchFamily="-109" charset="-128"/>
              </a:rPr>
              <a:t> </a:t>
            </a:r>
            <a:r>
              <a:rPr lang="en-US" sz="1800" dirty="0">
                <a:latin typeface="Arial" pitchFamily="-109" charset="0"/>
                <a:ea typeface="ＭＳ Ｐゴシック" pitchFamily="-109" charset="-128"/>
                <a:cs typeface="ＭＳ Ｐゴシック" pitchFamily="-109" charset="-128"/>
              </a:rPr>
              <a:t>the pipeline.</a:t>
            </a:r>
            <a:r>
              <a:rPr lang="en-US" sz="1800" baseline="0" dirty="0">
                <a:latin typeface="Arial" pitchFamily="-109" charset="0"/>
                <a:ea typeface="ＭＳ Ｐゴシック" pitchFamily="-109" charset="-128"/>
                <a:cs typeface="ＭＳ Ｐゴシック" pitchFamily="-109" charset="-128"/>
              </a:rPr>
              <a:t> To explain why we need pipelines, let’s say you want to do the following analysis… (demonstrate)</a:t>
            </a:r>
          </a:p>
          <a:p>
            <a:pPr eaLnBrk="1" hangingPunct="1">
              <a:spcBef>
                <a:spcPct val="0"/>
              </a:spcBef>
            </a:pPr>
            <a:r>
              <a:rPr lang="en-US" sz="1800" baseline="0" dirty="0">
                <a:latin typeface="Arial" pitchFamily="-109" charset="0"/>
                <a:ea typeface="ＭＳ Ｐゴシック" pitchFamily="-109" charset="-128"/>
                <a:cs typeface="ＭＳ Ｐゴシック" pitchFamily="-109" charset="-128"/>
              </a:rPr>
              <a:t>This analysis could serve as the template for other kinds of analyses if you could encapsulate the connections between the modules and make some of the inputs and datasets variable.</a:t>
            </a: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766581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p:cNvSpPr>
          <p:nvPr>
            <p:ph type="sldImg"/>
          </p:nvPr>
        </p:nvSpPr>
        <p:spPr bwMode="auto">
          <a:noFill/>
          <a:ln>
            <a:solidFill>
              <a:srgbClr val="000000"/>
            </a:solidFill>
            <a:miter lim="800000"/>
            <a:headEnd/>
            <a:tailEnd/>
          </a:ln>
        </p:spPr>
      </p:sp>
      <p:sp>
        <p:nvSpPr>
          <p:cNvPr id="40963" name="Rectangle 3"/>
          <p:cNvSpPr>
            <a:spLocks noGrp="1"/>
          </p:cNvSpPr>
          <p:nvPr>
            <p:ph type="body" idx="1"/>
          </p:nvPr>
        </p:nvSpPr>
        <p:spPr bwMode="auto">
          <a:noFill/>
        </p:spPr>
        <p:txBody>
          <a:bodyPr/>
          <a:lstStyle/>
          <a:p>
            <a:r>
              <a:rPr lang="en-US" dirty="0">
                <a:ea typeface="ＭＳ Ｐゴシック" pitchFamily="-109" charset="-128"/>
                <a:cs typeface="ＭＳ Ｐゴシック" pitchFamily="-109" charset="-128"/>
              </a:rPr>
              <a:t>In</a:t>
            </a:r>
            <a:r>
              <a:rPr lang="en-US" baseline="0" dirty="0">
                <a:ea typeface="ＭＳ Ｐゴシック" pitchFamily="-109" charset="-128"/>
                <a:cs typeface="ＭＳ Ｐゴシック" pitchFamily="-109" charset="-128"/>
              </a:rPr>
              <a:t> </a:t>
            </a:r>
            <a:r>
              <a:rPr lang="en-US" baseline="0" dirty="0" err="1">
                <a:ea typeface="ＭＳ Ｐゴシック" pitchFamily="-109" charset="-128"/>
                <a:cs typeface="ＭＳ Ｐゴシック" pitchFamily="-109" charset="-128"/>
              </a:rPr>
              <a:t>GenePattern</a:t>
            </a:r>
            <a:r>
              <a:rPr lang="en-US" baseline="0" dirty="0">
                <a:ea typeface="ＭＳ Ｐゴシック" pitchFamily="-109" charset="-128"/>
                <a:cs typeface="ＭＳ Ｐゴシック" pitchFamily="-109" charset="-128"/>
              </a:rPr>
              <a:t>, you run a pipeline just like you run a single module.</a:t>
            </a:r>
            <a:endParaRPr lang="en-US" dirty="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8061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7"/>
          <p:cNvSpPr>
            <a:spLocks noGrp="1" noChangeArrowheads="1"/>
          </p:cNvSpPr>
          <p:nvPr>
            <p:ph type="sldNum" sz="quarter" idx="5"/>
          </p:nvPr>
        </p:nvSpPr>
        <p:spPr bwMode="auto">
          <a:noFill/>
          <a:ln>
            <a:miter lim="800000"/>
            <a:headEnd/>
            <a:tailEnd/>
          </a:ln>
        </p:spPr>
        <p:txBody>
          <a:bodyPr/>
          <a:lstStyle/>
          <a:p>
            <a:fld id="{4AE1DB3F-2184-3D4E-A5AA-9B980B51A291}" type="slidenum">
              <a:rPr lang="en-US">
                <a:solidFill>
                  <a:prstClr val="black"/>
                </a:solidFill>
              </a:rPr>
              <a:pPr/>
              <a:t>34</a:t>
            </a:fld>
            <a:endParaRPr lang="en-US">
              <a:solidFill>
                <a:prstClr val="black"/>
              </a:solidFill>
            </a:endParaRPr>
          </a:p>
        </p:txBody>
      </p:sp>
      <p:sp>
        <p:nvSpPr>
          <p:cNvPr id="53965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39652" name="Rectangle 3"/>
          <p:cNvSpPr>
            <a:spLocks noGrp="1" noChangeArrowheads="1"/>
          </p:cNvSpPr>
          <p:nvPr>
            <p:ph type="body" idx="1"/>
          </p:nvPr>
        </p:nvSpPr>
        <p:spPr bwMode="auto">
          <a:solidFill>
            <a:srgbClr val="FFFFFF"/>
          </a:solidFill>
          <a:ln>
            <a:solidFill>
              <a:srgbClr val="000000"/>
            </a:solidFill>
            <a:miter lim="800000"/>
            <a:headEnd/>
            <a:tailEnd/>
          </a:ln>
        </p:spPr>
        <p:txBody>
          <a:bodyPr lIns="89703" tIns="44851" rIns="89703" bIns="44851"/>
          <a:lstStyle/>
          <a:p>
            <a:pPr>
              <a:spcBef>
                <a:spcPct val="0"/>
              </a:spcBef>
              <a:buFontTx/>
              <a:buChar char="•"/>
            </a:pPr>
            <a:r>
              <a:rPr lang="en-US" dirty="0" smtClean="0">
                <a:ea typeface="ＭＳ Ｐゴシック" charset="-128"/>
                <a:cs typeface="ＭＳ Ｐゴシック" charset="-128"/>
              </a:rPr>
              <a:t>GenePattern</a:t>
            </a:r>
            <a:r>
              <a:rPr lang="en-US" baseline="0" dirty="0" smtClean="0">
                <a:ea typeface="ＭＳ Ｐゴシック" charset="-128"/>
                <a:cs typeface="ＭＳ Ｐゴシック" charset="-128"/>
              </a:rPr>
              <a:t> was first released in 2004, and has been updated continually since then</a:t>
            </a:r>
          </a:p>
          <a:p>
            <a:pPr>
              <a:spcBef>
                <a:spcPct val="0"/>
              </a:spcBef>
              <a:buFontTx/>
              <a:buChar char="•"/>
            </a:pPr>
            <a:r>
              <a:rPr lang="en-US" baseline="0" dirty="0" smtClean="0">
                <a:ea typeface="ＭＳ Ｐゴシック" charset="-128"/>
                <a:cs typeface="ＭＳ Ｐゴシック" charset="-128"/>
              </a:rPr>
              <a:t>There are 50,000 users, who use our hosted server and who have downloaded the software to use at their own organizations.</a:t>
            </a:r>
          </a:p>
          <a:p>
            <a:pPr>
              <a:spcBef>
                <a:spcPct val="0"/>
              </a:spcBef>
              <a:buFontTx/>
              <a:buChar char="•"/>
            </a:pPr>
            <a:r>
              <a:rPr lang="en-US" baseline="0" dirty="0" smtClean="0">
                <a:ea typeface="ＭＳ Ｐゴシック" charset="-128"/>
                <a:cs typeface="ＭＳ Ｐゴシック" charset="-128"/>
              </a:rPr>
              <a:t>Our new Amazon hosted server runs around 2500 analyses per week – these run from simple variation filters to intensive RNA-</a:t>
            </a:r>
            <a:r>
              <a:rPr lang="en-US" baseline="0" dirty="0" err="1" smtClean="0">
                <a:ea typeface="ＭＳ Ｐゴシック" charset="-128"/>
                <a:cs typeface="ＭＳ Ｐゴシック" charset="-128"/>
              </a:rPr>
              <a:t>seq</a:t>
            </a:r>
            <a:r>
              <a:rPr lang="en-US" baseline="0" dirty="0" smtClean="0">
                <a:ea typeface="ＭＳ Ｐゴシック" charset="-128"/>
                <a:cs typeface="ＭＳ Ｐゴシック" charset="-128"/>
              </a:rPr>
              <a:t> analyses</a:t>
            </a:r>
          </a:p>
          <a:p>
            <a:pPr>
              <a:spcBef>
                <a:spcPct val="0"/>
              </a:spcBef>
              <a:buFontTx/>
              <a:buChar char="•"/>
            </a:pPr>
            <a:r>
              <a:rPr lang="en-US" baseline="0" dirty="0" smtClean="0">
                <a:ea typeface="ＭＳ Ｐゴシック" charset="-128"/>
                <a:cs typeface="ＭＳ Ｐゴシック" charset="-128"/>
              </a:rPr>
              <a:t>Our community resource, </a:t>
            </a:r>
            <a:r>
              <a:rPr lang="en-US" baseline="0" dirty="0" err="1" smtClean="0">
                <a:ea typeface="ＭＳ Ｐゴシック" charset="-128"/>
                <a:cs typeface="ＭＳ Ｐゴシック" charset="-128"/>
              </a:rPr>
              <a:t>GParc</a:t>
            </a:r>
            <a:r>
              <a:rPr lang="en-US" baseline="0" dirty="0" smtClean="0">
                <a:ea typeface="ＭＳ Ｐゴシック" charset="-128"/>
                <a:cs typeface="ＭＳ Ｐゴシック" charset="-128"/>
              </a:rPr>
              <a:t>, with about 100 methods, has had contributions that have widened the scope of available analyses</a:t>
            </a:r>
            <a:endParaRPr lang="en-US" dirty="0" smtClean="0">
              <a:ea typeface="ＭＳ Ｐゴシック" charset="-128"/>
              <a:cs typeface="ＭＳ Ｐゴシック" charset="-128"/>
            </a:endParaRPr>
          </a:p>
        </p:txBody>
      </p:sp>
    </p:spTree>
    <p:extLst>
      <p:ext uri="{BB962C8B-B14F-4D97-AF65-F5344CB8AC3E}">
        <p14:creationId xmlns:p14="http://schemas.microsoft.com/office/powerpoint/2010/main" val="3447511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GenePattern is available on several public servers, providing accessibility with only a Web browser as a requirement.</a:t>
            </a:r>
          </a:p>
          <a:p>
            <a:r>
              <a:rPr lang="en-US" dirty="0" smtClean="0"/>
              <a:t>Can</a:t>
            </a:r>
            <a:r>
              <a:rPr lang="en-US" baseline="0" dirty="0" smtClean="0"/>
              <a:t> also </a:t>
            </a:r>
            <a:r>
              <a:rPr lang="en-US" baseline="0" dirty="0" smtClean="0"/>
              <a:t>download</a:t>
            </a:r>
          </a:p>
          <a:p>
            <a:endParaRPr lang="en-US" baseline="0" dirty="0" smtClean="0"/>
          </a:p>
          <a:p>
            <a:r>
              <a:rPr lang="en-US" b="1" baseline="0" dirty="0" smtClean="0"/>
              <a:t>Introduce </a:t>
            </a:r>
            <a:r>
              <a:rPr lang="en-US" b="1" baseline="0" dirty="0" err="1" smtClean="0"/>
              <a:t>Thorin</a:t>
            </a:r>
            <a:r>
              <a:rPr lang="en-US" b="1" baseline="0" dirty="0" smtClean="0"/>
              <a:t> </a:t>
            </a:r>
            <a:r>
              <a:rPr lang="en-US" b="1" baseline="0" smtClean="0"/>
              <a:t>for Data Prep</a:t>
            </a:r>
            <a:endParaRPr lang="en-US" b="1" dirty="0" smtClean="0"/>
          </a:p>
        </p:txBody>
      </p:sp>
      <p:sp>
        <p:nvSpPr>
          <p:cNvPr id="4" name="Slide Number Placeholder 3"/>
          <p:cNvSpPr>
            <a:spLocks noGrp="1"/>
          </p:cNvSpPr>
          <p:nvPr>
            <p:ph type="sldNum" sz="quarter" idx="10"/>
          </p:nvPr>
        </p:nvSpPr>
        <p:spPr/>
        <p:txBody>
          <a:bodyPr/>
          <a:lstStyle/>
          <a:p>
            <a:fld id="{05E06863-E915-E842-99C6-5B855FBF49E7}" type="slidenum">
              <a:rPr lang="en-US" smtClean="0"/>
              <a:t>35</a:t>
            </a:fld>
            <a:endParaRPr lang="en-US"/>
          </a:p>
        </p:txBody>
      </p:sp>
    </p:spTree>
    <p:extLst>
      <p:ext uri="{BB962C8B-B14F-4D97-AF65-F5344CB8AC3E}">
        <p14:creationId xmlns:p14="http://schemas.microsoft.com/office/powerpoint/2010/main" val="1278609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10k+ bioinformatics tools – so what’s the problem?</a:t>
            </a:r>
            <a:endParaRPr lang="en-US" dirty="0"/>
          </a:p>
        </p:txBody>
      </p:sp>
      <p:sp>
        <p:nvSpPr>
          <p:cNvPr id="4" name="Slide Number Placeholder 3"/>
          <p:cNvSpPr>
            <a:spLocks noGrp="1"/>
          </p:cNvSpPr>
          <p:nvPr>
            <p:ph type="sldNum" sz="quarter" idx="10"/>
          </p:nvPr>
        </p:nvSpPr>
        <p:spPr/>
        <p:txBody>
          <a:bodyPr/>
          <a:lstStyle/>
          <a:p>
            <a:fld id="{96EF85A4-4FF2-0B40-A029-61F2474169EC}" type="slidenum">
              <a:rPr lang="en-US" smtClean="0"/>
              <a:pPr/>
              <a:t>5</a:t>
            </a:fld>
            <a:endParaRPr lang="en-US"/>
          </a:p>
        </p:txBody>
      </p:sp>
    </p:spTree>
    <p:extLst>
      <p:ext uri="{BB962C8B-B14F-4D97-AF65-F5344CB8AC3E}">
        <p14:creationId xmlns:p14="http://schemas.microsoft.com/office/powerpoint/2010/main" val="1349409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script to align sequence to a genome and</a:t>
            </a:r>
            <a:r>
              <a:rPr lang="en-US" baseline="0" dirty="0"/>
              <a:t> then sort the resulting alignments by genomic coordinates</a:t>
            </a:r>
            <a:endParaRPr lang="en-US" dirty="0"/>
          </a:p>
        </p:txBody>
      </p:sp>
      <p:sp>
        <p:nvSpPr>
          <p:cNvPr id="4" name="Slide Number Placeholder 3"/>
          <p:cNvSpPr>
            <a:spLocks noGrp="1"/>
          </p:cNvSpPr>
          <p:nvPr>
            <p:ph type="sldNum" sz="quarter" idx="10"/>
          </p:nvPr>
        </p:nvSpPr>
        <p:spPr/>
        <p:txBody>
          <a:bodyPr/>
          <a:lstStyle/>
          <a:p>
            <a:fld id="{96EF85A4-4FF2-0B40-A029-61F2474169EC}" type="slidenum">
              <a:rPr lang="en-US" smtClean="0"/>
              <a:pPr/>
              <a:t>6</a:t>
            </a:fld>
            <a:endParaRPr lang="en-US"/>
          </a:p>
        </p:txBody>
      </p:sp>
    </p:spTree>
    <p:extLst>
      <p:ext uri="{BB962C8B-B14F-4D97-AF65-F5344CB8AC3E}">
        <p14:creationId xmlns:p14="http://schemas.microsoft.com/office/powerpoint/2010/main" val="2267001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Differential Expression</a:t>
            </a:r>
          </a:p>
          <a:p>
            <a:r>
              <a:rPr lang="en-US" dirty="0"/>
              <a:t>Find genes whose activity is different between two or more conditions (“marker genes”)</a:t>
            </a:r>
          </a:p>
          <a:p>
            <a:r>
              <a:rPr lang="en-US" dirty="0"/>
              <a:t>Tumor/normal;</a:t>
            </a:r>
            <a:r>
              <a:rPr lang="en-US" baseline="0" dirty="0"/>
              <a:t> </a:t>
            </a:r>
            <a:r>
              <a:rPr lang="en-US" dirty="0"/>
              <a:t>Different leukemia subtypes;</a:t>
            </a:r>
            <a:r>
              <a:rPr lang="en-US" baseline="0" dirty="0"/>
              <a:t> </a:t>
            </a:r>
            <a:r>
              <a:rPr lang="en-US" dirty="0"/>
              <a:t>Relapse/non-relapse;</a:t>
            </a:r>
            <a:r>
              <a:rPr lang="en-US" baseline="0" dirty="0"/>
              <a:t> </a:t>
            </a:r>
            <a:r>
              <a:rPr lang="en-US" dirty="0"/>
              <a:t>Treated with medication/untreated</a:t>
            </a:r>
          </a:p>
          <a:p>
            <a:endParaRPr lang="en-US" dirty="0"/>
          </a:p>
          <a:p>
            <a:r>
              <a:rPr lang="en-US" dirty="0"/>
              <a:t>GSEA: When there is no single gene that is significantly differentially expressed</a:t>
            </a:r>
          </a:p>
          <a:p>
            <a:r>
              <a:rPr lang="en-US" dirty="0"/>
              <a:t>Find pathways where each gene is slightly up-or </a:t>
            </a:r>
            <a:r>
              <a:rPr lang="en-US" dirty="0" err="1"/>
              <a:t>downregulated</a:t>
            </a:r>
            <a:endParaRPr lang="en-US" dirty="0"/>
          </a:p>
          <a:p>
            <a:endParaRPr lang="en-US" dirty="0"/>
          </a:p>
          <a:p>
            <a:r>
              <a:rPr lang="en-US" dirty="0"/>
              <a:t>Clustering: Find out the intrinsic organization of a dataset:</a:t>
            </a:r>
          </a:p>
          <a:p>
            <a:r>
              <a:rPr lang="en-US" dirty="0"/>
              <a:t>Which samples of a cancer dataset are like each other; Which genes are performing similar functions;</a:t>
            </a:r>
            <a:r>
              <a:rPr lang="en-US" baseline="0" dirty="0"/>
              <a:t> </a:t>
            </a:r>
            <a:r>
              <a:rPr lang="en-US" dirty="0"/>
              <a:t>how many states there are;</a:t>
            </a:r>
            <a:r>
              <a:rPr lang="en-US" baseline="0" dirty="0"/>
              <a:t> where are the “galaxies” and “solar systems”</a:t>
            </a:r>
          </a:p>
          <a:p>
            <a:endParaRPr lang="en-US" baseline="0" dirty="0"/>
          </a:p>
          <a:p>
            <a:r>
              <a:rPr lang="en-US" baseline="0" dirty="0"/>
              <a:t>Classification: If we train an algorithm with samples from patients who had their cancer relapse, come back after treatment, and those who didn’t relapse, can we use it to predict ahead of time which patients are likely to relapse?</a:t>
            </a:r>
          </a:p>
          <a:p>
            <a:endParaRPr lang="en-US" baseline="0" dirty="0"/>
          </a:p>
          <a:p>
            <a:r>
              <a:rPr lang="en-US" baseline="0" dirty="0"/>
              <a:t>Sequence Variation: In diseases like cancer, chromosomes undergo a tremendous amount of rearrangement. How do those rearrangements affect the activity of the genes on those chromosomes?</a:t>
            </a:r>
          </a:p>
          <a:p>
            <a:endParaRPr lang="en-US" baseline="0" dirty="0"/>
          </a:p>
          <a:p>
            <a:r>
              <a:rPr lang="en-US" baseline="0" dirty="0"/>
              <a:t>Dimension Reduction: When we’re measuring gene activity, we are recording the state of 20,000 genes – that’s like a single point with 20,000 vectors. If we have let’s say 100 samples, that’s basically like solving 100 equations that have 20,000 unknowns. But – dimension reduction methods can often get our dataset down to just a few dimensions that represent most of the variation in a dataset.</a:t>
            </a:r>
          </a:p>
          <a:p>
            <a:endParaRPr lang="en-US" dirty="0"/>
          </a:p>
          <a:p>
            <a:endParaRPr lang="en-US" dirty="0"/>
          </a:p>
          <a:p>
            <a:endParaRPr lang="en-US" dirty="0"/>
          </a:p>
          <a:p>
            <a:endParaRPr lang="en-US" dirty="0"/>
          </a:p>
          <a:p>
            <a:r>
              <a:rPr lang="en-US" baseline="0" dirty="0"/>
              <a:t> </a:t>
            </a:r>
            <a:endParaRPr lang="en-US" dirty="0"/>
          </a:p>
        </p:txBody>
      </p:sp>
      <p:sp>
        <p:nvSpPr>
          <p:cNvPr id="4" name="Slide Number Placeholder 3"/>
          <p:cNvSpPr>
            <a:spLocks noGrp="1"/>
          </p:cNvSpPr>
          <p:nvPr>
            <p:ph type="sldNum" sz="quarter" idx="10"/>
          </p:nvPr>
        </p:nvSpPr>
        <p:spPr/>
        <p:txBody>
          <a:bodyPr/>
          <a:lstStyle/>
          <a:p>
            <a:fld id="{96EF85A4-4FF2-0B40-A029-61F2474169EC}" type="slidenum">
              <a:rPr lang="en-US" smtClean="0"/>
              <a:pPr/>
              <a:t>10</a:t>
            </a:fld>
            <a:endParaRPr lang="en-US"/>
          </a:p>
        </p:txBody>
      </p:sp>
    </p:spTree>
    <p:extLst>
      <p:ext uri="{BB962C8B-B14F-4D97-AF65-F5344CB8AC3E}">
        <p14:creationId xmlns:p14="http://schemas.microsoft.com/office/powerpoint/2010/main" val="3787896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bwMode="auto">
          <a:noFill/>
          <a:ln>
            <a:miter lim="800000"/>
            <a:headEnd/>
            <a:tailEnd/>
          </a:ln>
        </p:spPr>
        <p:txBody>
          <a:bodyPr/>
          <a:lstStyle/>
          <a:p>
            <a:fld id="{59FBDD14-4E80-364A-8EAC-8B1DB45DD660}" type="slidenum">
              <a:rPr lang="en-US">
                <a:latin typeface="Calibri" pitchFamily="-109" charset="0"/>
                <a:ea typeface="ＭＳ Ｐゴシック" pitchFamily="-109" charset="-128"/>
                <a:cs typeface="ＭＳ Ｐゴシック" pitchFamily="-109" charset="-128"/>
              </a:rPr>
              <a:pPr/>
              <a:t>11</a:t>
            </a:fld>
            <a:endParaRPr lang="en-US">
              <a:latin typeface="Calibri" pitchFamily="-109" charset="0"/>
              <a:ea typeface="ＭＳ Ｐゴシック" pitchFamily="-109" charset="-128"/>
              <a:cs typeface="ＭＳ Ｐゴシック" pitchFamily="-109" charset="-128"/>
            </a:endParaRPr>
          </a:p>
        </p:txBody>
      </p:sp>
      <p:sp>
        <p:nvSpPr>
          <p:cNvPr id="327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2772" name="Rectangle 3"/>
          <p:cNvSpPr>
            <a:spLocks noGrp="1" noChangeArrowheads="1"/>
          </p:cNvSpPr>
          <p:nvPr>
            <p:ph type="body" idx="1"/>
          </p:nvPr>
        </p:nvSpPr>
        <p:spPr bwMode="auto">
          <a:noFill/>
        </p:spPr>
        <p:txBody>
          <a:bodyPr/>
          <a:lstStyle/>
          <a:p>
            <a:pPr eaLnBrk="1" hangingPunct="1">
              <a:spcBef>
                <a:spcPct val="0"/>
              </a:spcBef>
            </a:pPr>
            <a:r>
              <a:rPr lang="en-US" sz="1800" dirty="0">
                <a:latin typeface="Arial" pitchFamily="-109" charset="0"/>
                <a:ea typeface="ＭＳ Ｐゴシック" pitchFamily="-109" charset="-128"/>
                <a:cs typeface="ＭＳ Ｐゴシック" pitchFamily="-109" charset="-128"/>
              </a:rPr>
              <a:t>We’ll be talking a lot about</a:t>
            </a:r>
            <a:r>
              <a:rPr lang="en-US" sz="1800" baseline="0" dirty="0">
                <a:latin typeface="Arial" pitchFamily="-109" charset="0"/>
                <a:ea typeface="ＭＳ Ｐゴシック" pitchFamily="-109" charset="-128"/>
                <a:cs typeface="ＭＳ Ｐゴシック" pitchFamily="-109" charset="-128"/>
              </a:rPr>
              <a:t> modules. A module is a piece of code that someone wrote to perform some analysis, such as the ones you see here. Those analyses would typically need you to be programmers in order to use them, or at least familiar with using the command line.  </a:t>
            </a:r>
            <a:r>
              <a:rPr lang="en-US" sz="1800" baseline="0" dirty="0" err="1">
                <a:latin typeface="Arial" pitchFamily="-109" charset="0"/>
                <a:ea typeface="ＭＳ Ｐゴシック" pitchFamily="-109" charset="-128"/>
                <a:cs typeface="ＭＳ Ｐゴシック" pitchFamily="-109" charset="-128"/>
              </a:rPr>
              <a:t>GenePattern</a:t>
            </a:r>
            <a:r>
              <a:rPr lang="en-US" sz="1800" baseline="0" dirty="0">
                <a:latin typeface="Arial" pitchFamily="-109" charset="0"/>
                <a:ea typeface="ＭＳ Ｐゴシック" pitchFamily="-109" charset="-128"/>
                <a:cs typeface="ＭＳ Ｐゴシック" pitchFamily="-109" charset="-128"/>
              </a:rPr>
              <a:t> has a mechanism to wrap these programs so they have an easy to use web-based interface.</a:t>
            </a: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ln>
            <a:miter lim="800000"/>
            <a:headEnd/>
            <a:tailEnd/>
          </a:ln>
        </p:spPr>
        <p:txBody>
          <a:bodyPr/>
          <a:lstStyle/>
          <a:p>
            <a:fld id="{96581F88-CCBF-304A-9E81-21CE6C665F9D}" type="slidenum">
              <a:rPr lang="en-US">
                <a:latin typeface="Calibri" pitchFamily="-109" charset="0"/>
                <a:ea typeface="ＭＳ Ｐゴシック" pitchFamily="-109" charset="-128"/>
                <a:cs typeface="ＭＳ Ｐゴシック" pitchFamily="-109" charset="-128"/>
              </a:rPr>
              <a:pPr/>
              <a:t>12</a:t>
            </a:fld>
            <a:endParaRPr lang="en-US">
              <a:latin typeface="Calibri" pitchFamily="-109" charset="0"/>
              <a:ea typeface="ＭＳ Ｐゴシック" pitchFamily="-109" charset="-128"/>
              <a:cs typeface="ＭＳ Ｐゴシック" pitchFamily="-109" charset="-128"/>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a:lstStyle/>
          <a:p>
            <a:pPr eaLnBrk="1" hangingPunct="1">
              <a:spcBef>
                <a:spcPct val="0"/>
              </a:spcBef>
            </a:pPr>
            <a:r>
              <a:rPr lang="en-US" sz="1800" dirty="0">
                <a:latin typeface="Arial" pitchFamily="-109" charset="0"/>
                <a:ea typeface="ＭＳ Ｐゴシック" pitchFamily="-109" charset="-128"/>
                <a:cs typeface="ＭＳ Ｐゴシック" pitchFamily="-109" charset="-128"/>
              </a:rPr>
              <a:t>Modules are self-contained</a:t>
            </a:r>
            <a:r>
              <a:rPr lang="en-US" sz="1800" baseline="0" dirty="0">
                <a:latin typeface="Arial" pitchFamily="-109" charset="0"/>
                <a:ea typeface="ＭＳ Ｐゴシック" pitchFamily="-109" charset="-128"/>
                <a:cs typeface="ＭＳ Ｐゴシック" pitchFamily="-109" charset="-128"/>
              </a:rPr>
              <a:t> – they can go from one GP server to another, and almost all of the official ones can run on any platform – Windows, Mac, Linux</a:t>
            </a: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bwMode="auto">
          <a:noFill/>
          <a:ln>
            <a:miter lim="800000"/>
            <a:headEnd/>
            <a:tailEnd/>
          </a:ln>
        </p:spPr>
        <p:txBody>
          <a:bodyPr/>
          <a:lstStyle/>
          <a:p>
            <a:fld id="{107C192C-4E04-944E-A101-C4E8944453F8}" type="slidenum">
              <a:rPr lang="en-US">
                <a:latin typeface="Calibri" pitchFamily="-109" charset="0"/>
                <a:ea typeface="ＭＳ Ｐゴシック" pitchFamily="-109" charset="-128"/>
                <a:cs typeface="ＭＳ Ｐゴシック" pitchFamily="-109" charset="-128"/>
              </a:rPr>
              <a:pPr/>
              <a:t>13</a:t>
            </a:fld>
            <a:endParaRPr lang="en-US">
              <a:latin typeface="Calibri" pitchFamily="-109" charset="0"/>
              <a:ea typeface="ＭＳ Ｐゴシック" pitchFamily="-109" charset="-128"/>
              <a:cs typeface="ＭＳ Ｐゴシック" pitchFamily="-109" charset="-128"/>
            </a:endParaRPr>
          </a:p>
        </p:txBody>
      </p:sp>
      <p:sp>
        <p:nvSpPr>
          <p:cNvPr id="368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6868" name="Rectangle 3"/>
          <p:cNvSpPr>
            <a:spLocks noGrp="1" noChangeArrowheads="1"/>
          </p:cNvSpPr>
          <p:nvPr>
            <p:ph type="body" idx="1"/>
          </p:nvPr>
        </p:nvSpPr>
        <p:spPr bwMode="auto">
          <a:noFill/>
        </p:spPr>
        <p:txBody>
          <a:bodyPr/>
          <a:lstStyle/>
          <a:p>
            <a:pPr>
              <a:spcBef>
                <a:spcPct val="0"/>
              </a:spcBef>
            </a:pPr>
            <a:r>
              <a:rPr lang="en-US" sz="1800" dirty="0">
                <a:latin typeface="Arial" pitchFamily="-109" charset="0"/>
                <a:ea typeface="ＭＳ Ｐゴシック" pitchFamily="-109" charset="-128"/>
                <a:cs typeface="ＭＳ Ｐゴシック" pitchFamily="-109" charset="-128"/>
              </a:rPr>
              <a:t>There are currently over 250 modules available in the official version of </a:t>
            </a:r>
            <a:r>
              <a:rPr lang="en-US" sz="1800" dirty="0" err="1">
                <a:latin typeface="Arial" pitchFamily="-109" charset="0"/>
                <a:ea typeface="ＭＳ Ｐゴシック" pitchFamily="-109" charset="-128"/>
                <a:cs typeface="ＭＳ Ｐゴシック" pitchFamily="-109" charset="-128"/>
              </a:rPr>
              <a:t>GenePattern</a:t>
            </a:r>
            <a:r>
              <a:rPr lang="en-US" sz="1800" dirty="0">
                <a:latin typeface="Arial" pitchFamily="-109" charset="0"/>
                <a:ea typeface="ＭＳ Ｐゴシック" pitchFamily="-109" charset="-128"/>
                <a:cs typeface="ＭＳ Ｐゴシック" pitchFamily="-109" charset="-128"/>
              </a:rPr>
              <a:t>,</a:t>
            </a:r>
            <a:r>
              <a:rPr lang="en-US" sz="1800" baseline="0" dirty="0">
                <a:latin typeface="Arial" pitchFamily="-109" charset="0"/>
                <a:ea typeface="ＭＳ Ｐゴシック" pitchFamily="-109" charset="-128"/>
                <a:cs typeface="ＭＳ Ｐゴシック" pitchFamily="-109" charset="-128"/>
              </a:rPr>
              <a:t> with more being added on a regular basis.</a:t>
            </a: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3" name="Shape 392"/>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buSzPct val="25000"/>
            </a:pPr>
            <a:fld id="{40D9348D-6DB6-684A-96D5-F04F4DB527F4}" type="slidenum">
              <a:rPr lang="en-US" sz="1200">
                <a:solidFill>
                  <a:srgbClr val="000000"/>
                </a:solidFill>
                <a:latin typeface="Calibri" charset="0"/>
                <a:cs typeface="Calibri" charset="0"/>
                <a:sym typeface="Calibri" charset="0"/>
              </a:rPr>
              <a:pPr eaLnBrk="1" hangingPunct="1">
                <a:buSzPct val="25000"/>
              </a:pPr>
              <a:t>14</a:t>
            </a:fld>
            <a:endParaRPr lang="en-US" sz="1200">
              <a:solidFill>
                <a:srgbClr val="000000"/>
              </a:solidFill>
              <a:latin typeface="Calibri" charset="0"/>
              <a:cs typeface="Calibri" charset="0"/>
              <a:sym typeface="Calibri" charset="0"/>
            </a:endParaRPr>
          </a:p>
        </p:txBody>
      </p:sp>
      <p:sp>
        <p:nvSpPr>
          <p:cNvPr id="44034" name="Shape 393"/>
          <p:cNvSpPr>
            <a:spLocks noGrp="1" noRot="1" noChangeAspect="1" noTextEdit="1"/>
          </p:cNvSpPr>
          <p:nvPr>
            <p:ph type="sldImg" idx="2"/>
          </p:nvPr>
        </p:nvSpPr>
        <p:spPr bwMode="auto">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solidFill>
            <a:srgbClr val="FFFFFF"/>
          </a:solidFill>
          <a:ln w="9525" cap="flat">
            <a:solidFill>
              <a:srgbClr val="000000"/>
            </a:solidFill>
            <a:miter lim="800000"/>
            <a:headEnd type="none" w="med" len="med"/>
            <a:tailEnd type="none" w="med" len="med"/>
          </a:ln>
          <a:extLst>
            <a:ext uri="{FAA26D3D-D897-4be2-8F04-BA451C77F1D7}">
              <ma14:placeholderFlag xmlns:ma14="http://schemas.microsoft.com/office/mac/drawingml/2011/main" xmlns="" val="1"/>
            </a:ext>
          </a:extLst>
        </p:spPr>
      </p:sp>
      <p:sp>
        <p:nvSpPr>
          <p:cNvPr id="44035" name="Shape 394"/>
          <p:cNvSpPr txBox="1">
            <a:spLocks noGrp="1"/>
          </p:cNvSpPr>
          <p:nvPr>
            <p:ph type="body" idx="1"/>
          </p:nvPr>
        </p:nvSpPr>
        <p:spPr bwMode="auto">
          <a:solidFill>
            <a:srgbClr val="FFFFFF"/>
          </a:solidFill>
          <a:ln cap="flat">
            <a:solidFill>
              <a:srgbClr val="000000"/>
            </a:solidFill>
            <a:miter lim="800000"/>
            <a:headEnd type="none" w="med" len="med"/>
            <a:tailEnd type="none" w="med" len="med"/>
          </a:ln>
          <a:extLst>
            <a:ext uri="{FAA26D3D-D897-4be2-8F04-BA451C77F1D7}">
              <ma14:placeholderFlag xmlns:ma14="http://schemas.microsoft.com/office/mac/drawingml/2011/main" xmlns="" val="1"/>
            </a:ext>
          </a:extLst>
        </p:spPr>
        <p:txBody>
          <a:bodyPr wrap="square" lIns="91425" tIns="45700" rIns="91425" bIns="45700" numCol="1" anchor="t" anchorCtr="0" compatLnSpc="1">
            <a:prstTxWarp prst="textNoShape">
              <a:avLst/>
            </a:prstTxWarp>
          </a:bodyPr>
          <a:lstStyle>
            <a:lvl1pPr>
              <a:defRPr sz="1200">
                <a:solidFill>
                  <a:schemeClr val="tx1"/>
                </a:solidFill>
                <a:latin typeface="Calibri" charset="0"/>
                <a:ea typeface="ヒラギノ角ゴ Pro W3" charset="0"/>
                <a:cs typeface="ヒラギノ角ゴ Pro W3" charset="0"/>
              </a:defRPr>
            </a:lvl1pPr>
            <a:lvl2pPr marL="742950" indent="-285750">
              <a:defRPr sz="1200">
                <a:solidFill>
                  <a:schemeClr val="tx1"/>
                </a:solidFill>
                <a:latin typeface="Calibri" charset="0"/>
                <a:ea typeface="ヒラギノ角ゴ Pro W3" charset="0"/>
                <a:cs typeface="ヒラギノ角ゴ Pro W3" charset="0"/>
              </a:defRPr>
            </a:lvl2pPr>
            <a:lvl3pPr marL="1143000" indent="-228600">
              <a:defRPr sz="1200">
                <a:solidFill>
                  <a:schemeClr val="tx1"/>
                </a:solidFill>
                <a:latin typeface="Calibri" charset="0"/>
                <a:ea typeface="ヒラギノ角ゴ Pro W3" charset="0"/>
                <a:cs typeface="ヒラギノ角ゴ Pro W3" charset="0"/>
              </a:defRPr>
            </a:lvl3pPr>
            <a:lvl4pPr marL="1600200" indent="-228600">
              <a:defRPr sz="1200">
                <a:solidFill>
                  <a:schemeClr val="tx1"/>
                </a:solidFill>
                <a:latin typeface="Calibri" charset="0"/>
                <a:ea typeface="ヒラギノ角ゴ Pro W3" charset="0"/>
                <a:cs typeface="ヒラギノ角ゴ Pro W3" charset="0"/>
              </a:defRPr>
            </a:lvl4pPr>
            <a:lvl5pPr marL="2057400" indent="-228600">
              <a:defRPr sz="1200">
                <a:solidFill>
                  <a:schemeClr val="tx1"/>
                </a:solidFill>
                <a:latin typeface="Calibri" charset="0"/>
                <a:ea typeface="ヒラギノ角ゴ Pro W3" charset="0"/>
                <a:cs typeface="ヒラギノ角ゴ Pro W3" charset="0"/>
              </a:defRPr>
            </a:lvl5pPr>
            <a:lvl6pPr marL="25146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6pPr>
            <a:lvl7pPr marL="29718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7pPr>
            <a:lvl8pPr marL="34290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8pPr>
            <a:lvl9pPr marL="38862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9pPr>
          </a:lstStyle>
          <a:p>
            <a:pPr>
              <a:spcBef>
                <a:spcPct val="0"/>
              </a:spcBef>
            </a:pPr>
            <a:r>
              <a:rPr lang="en-US" sz="1800" dirty="0">
                <a:solidFill>
                  <a:srgbClr val="000000"/>
                </a:solidFill>
                <a:latin typeface="Arial" charset="0"/>
                <a:cs typeface="Arial" charset="0"/>
                <a:sym typeface="Arial" charset="0"/>
              </a:rPr>
              <a:t>This</a:t>
            </a:r>
            <a:r>
              <a:rPr lang="en-US" sz="1800" baseline="0" dirty="0">
                <a:solidFill>
                  <a:srgbClr val="000000"/>
                </a:solidFill>
                <a:latin typeface="Arial" charset="0"/>
                <a:cs typeface="Arial" charset="0"/>
                <a:sym typeface="Arial" charset="0"/>
              </a:rPr>
              <a:t> slide shows how the parts of </a:t>
            </a:r>
            <a:r>
              <a:rPr lang="en-US" sz="1800" baseline="0" dirty="0" err="1">
                <a:solidFill>
                  <a:srgbClr val="000000"/>
                </a:solidFill>
                <a:latin typeface="Arial" charset="0"/>
                <a:cs typeface="Arial" charset="0"/>
                <a:sym typeface="Arial" charset="0"/>
              </a:rPr>
              <a:t>GenePattern</a:t>
            </a:r>
            <a:r>
              <a:rPr lang="en-US" sz="1800" baseline="0" dirty="0">
                <a:solidFill>
                  <a:srgbClr val="000000"/>
                </a:solidFill>
                <a:latin typeface="Arial" charset="0"/>
                <a:cs typeface="Arial" charset="0"/>
                <a:sym typeface="Arial" charset="0"/>
              </a:rPr>
              <a:t> interact with each other and also</a:t>
            </a:r>
          </a:p>
          <a:p>
            <a:pPr>
              <a:spcBef>
                <a:spcPct val="0"/>
              </a:spcBef>
            </a:pPr>
            <a:r>
              <a:rPr lang="en-US" sz="1800" baseline="0" dirty="0">
                <a:solidFill>
                  <a:srgbClr val="000000"/>
                </a:solidFill>
                <a:latin typeface="Arial" charset="0"/>
                <a:cs typeface="Arial" charset="0"/>
                <a:sym typeface="Arial" charset="0"/>
              </a:rPr>
              <a:t>You can think of module repositories as individual iTunes stores..</a:t>
            </a:r>
            <a:endParaRPr lang="en-US" sz="1800" dirty="0">
              <a:solidFill>
                <a:srgbClr val="000000"/>
              </a:solidFill>
              <a:latin typeface="Arial" charset="0"/>
              <a:cs typeface="Arial" charset="0"/>
              <a:sym typeface="Arial" charset="0"/>
            </a:endParaRPr>
          </a:p>
        </p:txBody>
      </p:sp>
    </p:spTree>
    <p:extLst>
      <p:ext uri="{BB962C8B-B14F-4D97-AF65-F5344CB8AC3E}">
        <p14:creationId xmlns:p14="http://schemas.microsoft.com/office/powerpoint/2010/main" val="2272331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C43A1B1-D132-0647-90C8-BF70DEF1FFD1}" type="datetimeFigureOut">
              <a:rPr lang="en-US" smtClean="0"/>
              <a:pPr/>
              <a:t>4/16/2019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325993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43A1B1-D132-0647-90C8-BF70DEF1FFD1}" type="datetimeFigureOut">
              <a:rPr lang="en-US" smtClean="0"/>
              <a:pPr/>
              <a:t>4/16/2019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3826223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43A1B1-D132-0647-90C8-BF70DEF1FFD1}" type="datetimeFigureOut">
              <a:rPr lang="en-US" smtClean="0"/>
              <a:pPr/>
              <a:t>4/16/2019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097236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3"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4"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5"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6"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7"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8"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9"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0"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3"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4"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5"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6"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7"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8"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9"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0"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43A1B1-D132-0647-90C8-BF70DEF1FFD1}" type="datetimeFigureOut">
              <a:rPr lang="en-US" smtClean="0"/>
              <a:pPr/>
              <a:t>4/16/2019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711371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43A1B1-D132-0647-90C8-BF70DEF1FFD1}" type="datetimeFigureOut">
              <a:rPr lang="en-US" smtClean="0"/>
              <a:pPr/>
              <a:t>4/16/2019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061811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C43A1B1-D132-0647-90C8-BF70DEF1FFD1}" type="datetimeFigureOut">
              <a:rPr lang="en-US" smtClean="0"/>
              <a:pPr/>
              <a:t>4/16/2019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232743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C43A1B1-D132-0647-90C8-BF70DEF1FFD1}" type="datetimeFigureOut">
              <a:rPr lang="en-US" smtClean="0"/>
              <a:pPr/>
              <a:t>4/16/2019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77461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C43A1B1-D132-0647-90C8-BF70DEF1FFD1}" type="datetimeFigureOut">
              <a:rPr lang="en-US" smtClean="0"/>
              <a:pPr/>
              <a:t>4/16/2019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5101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43A1B1-D132-0647-90C8-BF70DEF1FFD1}" type="datetimeFigureOut">
              <a:rPr lang="en-US" smtClean="0"/>
              <a:pPr/>
              <a:t>4/16/2019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4118360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43A1B1-D132-0647-90C8-BF70DEF1FFD1}" type="datetimeFigureOut">
              <a:rPr lang="en-US" smtClean="0"/>
              <a:pPr/>
              <a:t>4/16/2019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295579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43A1B1-D132-0647-90C8-BF70DEF1FFD1}" type="datetimeFigureOut">
              <a:rPr lang="en-US" smtClean="0"/>
              <a:pPr/>
              <a:t>4/16/2019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417947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43A1B1-D132-0647-90C8-BF70DEF1FFD1}" type="datetimeFigureOut">
              <a:rPr lang="en-US" smtClean="0"/>
              <a:pPr/>
              <a:t>4/16/2019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B1A1E-909D-B941-9E11-60B4CC7FEAD9}" type="slidenum">
              <a:rPr lang="en-US" smtClean="0"/>
              <a:pPr/>
              <a:t>‹#›</a:t>
            </a:fld>
            <a:endParaRPr lang="en-US"/>
          </a:p>
        </p:txBody>
      </p:sp>
    </p:spTree>
    <p:extLst>
      <p:ext uri="{BB962C8B-B14F-4D97-AF65-F5344CB8AC3E}">
        <p14:creationId xmlns:p14="http://schemas.microsoft.com/office/powerpoint/2010/main" val="209820774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60" r:id="rId12"/>
    <p:sldLayoutId id="2147483664" r:id="rId13"/>
  </p:sldLayoutIdLst>
  <p:txStyles>
    <p:titleStyle>
      <a:lvl1pPr algn="ctr" defTabSz="914400" rtl="0" eaLnBrk="1" latinLnBrk="0" hangingPunct="1">
        <a:spcBef>
          <a:spcPct val="0"/>
        </a:spcBef>
        <a:buNone/>
        <a:defRPr sz="4400" kern="1200">
          <a:solidFill>
            <a:schemeClr val="tx1"/>
          </a:solidFill>
          <a:latin typeface="+mj-lt"/>
          <a:ea typeface="+mj-ea"/>
          <a:cs typeface="Avenir Heavy"/>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j-lt"/>
          <a:ea typeface="+mn-ea"/>
          <a:cs typeface="Avenir Heavy"/>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j-lt"/>
          <a:ea typeface="+mn-ea"/>
          <a:cs typeface="Avenir Heavy"/>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j-lt"/>
          <a:ea typeface="+mn-ea"/>
          <a:cs typeface="Avenir Heavy"/>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Avenir Heavy"/>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n-ea"/>
          <a:cs typeface="Avenir Heavy"/>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3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cloud.genepattern.org/" TargetMode="External"/><Relationship Id="rId7"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9.jpg"/><Relationship Id="rId5" Type="http://schemas.openxmlformats.org/officeDocument/2006/relationships/image" Target="../media/image68.png"/><Relationship Id="rId4" Type="http://schemas.openxmlformats.org/officeDocument/2006/relationships/hyperlink" Target="http://www.genepattern.org/" TargetMode="External"/><Relationship Id="rId9"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3.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n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3867912"/>
          </a:xfrm>
          <a:prstGeom prst="rect">
            <a:avLst/>
          </a:prstGeom>
        </p:spPr>
      </p:pic>
      <p:sp>
        <p:nvSpPr>
          <p:cNvPr id="21506" name="Rectangle 2"/>
          <p:cNvSpPr>
            <a:spLocks noGrp="1" noChangeArrowheads="1"/>
          </p:cNvSpPr>
          <p:nvPr>
            <p:ph type="ctrTitle" idx="4294967295"/>
          </p:nvPr>
        </p:nvSpPr>
        <p:spPr>
          <a:xfrm>
            <a:off x="638652" y="3959224"/>
            <a:ext cx="7772400" cy="2648135"/>
          </a:xfrm>
        </p:spPr>
        <p:txBody>
          <a:bodyPr>
            <a:normAutofit/>
          </a:bodyPr>
          <a:lstStyle/>
          <a:p>
            <a:r>
              <a:rPr lang="en-US" b="1" dirty="0">
                <a:ea typeface="ＭＳ Ｐゴシック" pitchFamily="-109" charset="-128"/>
              </a:rPr>
              <a:t/>
            </a:r>
            <a:br>
              <a:rPr lang="en-US" b="1" dirty="0">
                <a:ea typeface="ＭＳ Ｐゴシック" pitchFamily="-109" charset="-128"/>
              </a:rPr>
            </a:br>
            <a:r>
              <a:rPr lang="en-US" sz="3200" b="1" dirty="0" smtClean="0">
                <a:ea typeface="ＭＳ Ｐゴシック" pitchFamily="-109" charset="-128"/>
              </a:rPr>
              <a:t>April</a:t>
            </a:r>
            <a:r>
              <a:rPr lang="en-US" sz="3200" b="1" dirty="0" smtClean="0">
                <a:ea typeface="ＭＳ Ｐゴシック" pitchFamily="-109" charset="-128"/>
              </a:rPr>
              <a:t> </a:t>
            </a:r>
            <a:r>
              <a:rPr lang="en-US" sz="3200" b="1" dirty="0" smtClean="0">
                <a:ea typeface="ＭＳ Ｐゴシック" pitchFamily="-109" charset="-128"/>
              </a:rPr>
              <a:t>16</a:t>
            </a:r>
            <a:r>
              <a:rPr lang="en-US" sz="3200" b="1" dirty="0" smtClean="0">
                <a:ea typeface="ＭＳ Ｐゴシック" pitchFamily="-109" charset="-128"/>
              </a:rPr>
              <a:t>, </a:t>
            </a:r>
            <a:r>
              <a:rPr lang="en-US" sz="3200" b="1" dirty="0">
                <a:ea typeface="ＭＳ Ｐゴシック" pitchFamily="-109" charset="-128"/>
              </a:rPr>
              <a:t>2019</a:t>
            </a:r>
            <a:r>
              <a:rPr lang="en-US" sz="2400" b="1" dirty="0">
                <a:solidFill>
                  <a:prstClr val="black"/>
                </a:solidFill>
                <a:ea typeface="ＭＳ Ｐゴシック" pitchFamily="-109" charset="-128"/>
              </a:rPr>
              <a:t/>
            </a:r>
            <a:br>
              <a:rPr lang="en-US" sz="2400" b="1" dirty="0">
                <a:solidFill>
                  <a:prstClr val="black"/>
                </a:solidFill>
                <a:ea typeface="ＭＳ Ｐゴシック" pitchFamily="-109" charset="-128"/>
              </a:rPr>
            </a:br>
            <a:r>
              <a:rPr lang="en-US" sz="2400" b="1" dirty="0" smtClean="0">
                <a:solidFill>
                  <a:prstClr val="black"/>
                </a:solidFill>
                <a:ea typeface="ＭＳ Ｐゴシック" pitchFamily="-109" charset="-128"/>
              </a:rPr>
              <a:t>Barbara Hill	</a:t>
            </a:r>
            <a:r>
              <a:rPr lang="en-US" sz="2400" b="1" dirty="0" err="1" smtClean="0">
                <a:solidFill>
                  <a:prstClr val="black"/>
                </a:solidFill>
                <a:ea typeface="ＭＳ Ｐゴシック" pitchFamily="-109" charset="-128"/>
              </a:rPr>
              <a:t>Thorin</a:t>
            </a:r>
            <a:r>
              <a:rPr lang="en-US" sz="2400" b="1" dirty="0" smtClean="0">
                <a:solidFill>
                  <a:prstClr val="black"/>
                </a:solidFill>
                <a:ea typeface="ＭＳ Ｐゴシック" pitchFamily="-109" charset="-128"/>
              </a:rPr>
              <a:t> Tabor</a:t>
            </a:r>
            <a:endParaRPr lang="en-US" b="1" dirty="0">
              <a:ea typeface="ＭＳ Ｐゴシック" pitchFamily="-109" charset="-128"/>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9681" y="2327018"/>
            <a:ext cx="4244931" cy="600698"/>
          </a:xfrm>
          <a:prstGeom prst="rect">
            <a:avLst/>
          </a:prstGeom>
        </p:spPr>
      </p:pic>
      <p:sp>
        <p:nvSpPr>
          <p:cNvPr id="4" name="TextBox 3"/>
          <p:cNvSpPr txBox="1"/>
          <p:nvPr/>
        </p:nvSpPr>
        <p:spPr>
          <a:xfrm>
            <a:off x="219618" y="1126689"/>
            <a:ext cx="8708343" cy="1200329"/>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sz="3600" b="1" spc="150" dirty="0">
                <a:ln w="11430"/>
                <a:solidFill>
                  <a:srgbClr val="F8F8F8"/>
                </a:solidFill>
                <a:effectLst>
                  <a:outerShdw blurRad="25400" algn="tl" rotWithShape="0">
                    <a:srgbClr val="000000">
                      <a:alpha val="43000"/>
                    </a:srgbClr>
                  </a:outerShdw>
                </a:effectLst>
                <a:latin typeface="Avenir Heavy"/>
                <a:cs typeface="Avenir Heavy"/>
              </a:rPr>
              <a:t>Integrative Genomic Analysis</a:t>
            </a:r>
          </a:p>
          <a:p>
            <a:pPr algn="ctr"/>
            <a:r>
              <a:rPr lang="en-US" sz="3600" b="1" spc="150" dirty="0">
                <a:ln w="11430"/>
                <a:solidFill>
                  <a:srgbClr val="F8F8F8"/>
                </a:solidFill>
                <a:effectLst>
                  <a:outerShdw blurRad="25400" algn="tl" rotWithShape="0">
                    <a:srgbClr val="000000">
                      <a:alpha val="43000"/>
                    </a:srgbClr>
                  </a:outerShdw>
                </a:effectLst>
                <a:latin typeface="Avenir Heavy"/>
                <a:cs typeface="Avenir Heavy"/>
              </a:rPr>
              <a:t>with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5641"/>
          </a:xfrm>
        </p:spPr>
        <p:txBody>
          <a:bodyPr>
            <a:normAutofit fontScale="90000"/>
          </a:bodyPr>
          <a:lstStyle/>
          <a:p>
            <a:r>
              <a:rPr lang="en-US" sz="4000" dirty="0"/>
              <a:t>What can you do with </a:t>
            </a:r>
            <a:r>
              <a:rPr lang="en-US" sz="4000" dirty="0" err="1"/>
              <a:t>GenePattern</a:t>
            </a:r>
            <a:endParaRPr lang="en-US" sz="4000" dirty="0"/>
          </a:p>
        </p:txBody>
      </p:sp>
      <p:graphicFrame>
        <p:nvGraphicFramePr>
          <p:cNvPr id="4" name="Table 3"/>
          <p:cNvGraphicFramePr>
            <a:graphicFrameLocks noGrp="1"/>
          </p:cNvGraphicFramePr>
          <p:nvPr>
            <p:extLst>
              <p:ext uri="{D42A27DB-BD31-4B8C-83A1-F6EECF244321}">
                <p14:modId xmlns:p14="http://schemas.microsoft.com/office/powerpoint/2010/main" val="3315235446"/>
              </p:ext>
            </p:extLst>
          </p:nvPr>
        </p:nvGraphicFramePr>
        <p:xfrm>
          <a:off x="516976" y="1101325"/>
          <a:ext cx="8169824" cy="4846320"/>
        </p:xfrm>
        <a:graphic>
          <a:graphicData uri="http://schemas.openxmlformats.org/drawingml/2006/table">
            <a:tbl>
              <a:tblPr firstRow="1" bandRow="1">
                <a:tableStyleId>{3C2FFA5D-87B4-456A-9821-1D502468CF0F}</a:tableStyleId>
              </a:tblPr>
              <a:tblGrid>
                <a:gridCol w="2135332">
                  <a:extLst>
                    <a:ext uri="{9D8B030D-6E8A-4147-A177-3AD203B41FA5}">
                      <a16:colId xmlns:a16="http://schemas.microsoft.com/office/drawing/2014/main" val="20000"/>
                    </a:ext>
                  </a:extLst>
                </a:gridCol>
                <a:gridCol w="6034492">
                  <a:extLst>
                    <a:ext uri="{9D8B030D-6E8A-4147-A177-3AD203B41FA5}">
                      <a16:colId xmlns:a16="http://schemas.microsoft.com/office/drawing/2014/main" val="20001"/>
                    </a:ext>
                  </a:extLst>
                </a:gridCol>
              </a:tblGrid>
              <a:tr h="216993">
                <a:tc>
                  <a:txBody>
                    <a:bodyPr/>
                    <a:lstStyle/>
                    <a:p>
                      <a:pPr algn="ctr"/>
                      <a:r>
                        <a:rPr lang="en-US" dirty="0"/>
                        <a:t>Function</a:t>
                      </a:r>
                    </a:p>
                  </a:txBody>
                  <a:tcPr/>
                </a:tc>
                <a:tc>
                  <a:txBody>
                    <a:bodyPr/>
                    <a:lstStyle/>
                    <a:p>
                      <a:pPr algn="ctr"/>
                      <a:r>
                        <a:rPr lang="en-US" dirty="0"/>
                        <a:t>Description</a:t>
                      </a:r>
                    </a:p>
                  </a:txBody>
                  <a:tcPr/>
                </a:tc>
                <a:extLst>
                  <a:ext uri="{0D108BD9-81ED-4DB2-BD59-A6C34878D82A}">
                    <a16:rowId xmlns:a16="http://schemas.microsoft.com/office/drawing/2014/main" val="10000"/>
                  </a:ext>
                </a:extLst>
              </a:tr>
              <a:tr h="370840">
                <a:tc>
                  <a:txBody>
                    <a:bodyPr/>
                    <a:lstStyle/>
                    <a:p>
                      <a:r>
                        <a:rPr lang="en-US" dirty="0"/>
                        <a:t>Differential Expression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Find the genes that distinguish between two conditions (i.e., tumor </a:t>
                      </a:r>
                      <a:r>
                        <a:rPr lang="en-US" dirty="0" err="1"/>
                        <a:t>vs</a:t>
                      </a:r>
                      <a:r>
                        <a:rPr lang="en-US" dirty="0"/>
                        <a:t> normal, relapse </a:t>
                      </a:r>
                      <a:r>
                        <a:rPr lang="en-US" dirty="0" err="1"/>
                        <a:t>vs</a:t>
                      </a:r>
                      <a:r>
                        <a:rPr lang="en-US" dirty="0"/>
                        <a:t> non-relapse,</a:t>
                      </a:r>
                      <a:r>
                        <a:rPr lang="en-US" baseline="0" dirty="0"/>
                        <a:t> etc.</a:t>
                      </a:r>
                      <a:r>
                        <a:rPr lang="en-US" dirty="0"/>
                        <a:t>)</a:t>
                      </a:r>
                    </a:p>
                  </a:txBody>
                  <a:tcPr/>
                </a:tc>
                <a:extLst>
                  <a:ext uri="{0D108BD9-81ED-4DB2-BD59-A6C34878D82A}">
                    <a16:rowId xmlns:a16="http://schemas.microsoft.com/office/drawing/2014/main" val="10001"/>
                  </a:ext>
                </a:extLst>
              </a:tr>
              <a:tr h="370840">
                <a:tc>
                  <a:txBody>
                    <a:bodyPr/>
                    <a:lstStyle/>
                    <a:p>
                      <a:r>
                        <a:rPr lang="en-US" dirty="0"/>
                        <a:t>Gene Set Enrichment</a:t>
                      </a:r>
                      <a:r>
                        <a:rPr lang="en-US" baseline="0" dirty="0"/>
                        <a:t> Analysis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Find pathways of genes that</a:t>
                      </a:r>
                      <a:r>
                        <a:rPr lang="en-US" baseline="0" dirty="0"/>
                        <a:t> are “enriched” between two conditions</a:t>
                      </a:r>
                    </a:p>
                  </a:txBody>
                  <a:tcPr/>
                </a:tc>
                <a:extLst>
                  <a:ext uri="{0D108BD9-81ED-4DB2-BD59-A6C34878D82A}">
                    <a16:rowId xmlns:a16="http://schemas.microsoft.com/office/drawing/2014/main" val="10002"/>
                  </a:ext>
                </a:extLst>
              </a:tr>
              <a:tr h="370840">
                <a:tc>
                  <a:txBody>
                    <a:bodyPr/>
                    <a:lstStyle/>
                    <a:p>
                      <a:r>
                        <a:rPr lang="en-US" dirty="0"/>
                        <a:t>Clustering</a:t>
                      </a:r>
                    </a:p>
                  </a:txBody>
                  <a:tcPr/>
                </a:tc>
                <a:tc>
                  <a:txBody>
                    <a:bodyPr/>
                    <a:lstStyle/>
                    <a:p>
                      <a:r>
                        <a:rPr lang="en-US" dirty="0"/>
                        <a:t>Find</a:t>
                      </a:r>
                      <a:r>
                        <a:rPr lang="en-US" baseline="0" dirty="0"/>
                        <a:t> subsets of a dataset (e.g., genes, samples) that are similar to one another in structure or function</a:t>
                      </a:r>
                    </a:p>
                  </a:txBody>
                  <a:tcPr/>
                </a:tc>
                <a:extLst>
                  <a:ext uri="{0D108BD9-81ED-4DB2-BD59-A6C34878D82A}">
                    <a16:rowId xmlns:a16="http://schemas.microsoft.com/office/drawing/2014/main" val="10003"/>
                  </a:ext>
                </a:extLst>
              </a:tr>
              <a:tr h="370840">
                <a:tc>
                  <a:txBody>
                    <a:bodyPr/>
                    <a:lstStyle/>
                    <a:p>
                      <a:r>
                        <a:rPr lang="en-US" dirty="0"/>
                        <a:t>Classification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Create a model that will predict the class of an unknown sample (e.g., relapse,</a:t>
                      </a:r>
                      <a:r>
                        <a:rPr lang="en-US" baseline="0" dirty="0"/>
                        <a:t> non-relapse, etc.)</a:t>
                      </a:r>
                      <a:endParaRPr lang="en-US" dirty="0"/>
                    </a:p>
                  </a:txBody>
                  <a:tcPr/>
                </a:tc>
                <a:extLst>
                  <a:ext uri="{0D108BD9-81ED-4DB2-BD59-A6C34878D82A}">
                    <a16:rowId xmlns:a16="http://schemas.microsoft.com/office/drawing/2014/main" val="10004"/>
                  </a:ext>
                </a:extLst>
              </a:tr>
              <a:tr h="370840">
                <a:tc>
                  <a:txBody>
                    <a:bodyPr/>
                    <a:lstStyle/>
                    <a:p>
                      <a:r>
                        <a:rPr lang="en-US" dirty="0"/>
                        <a:t>Sequence</a:t>
                      </a:r>
                      <a:r>
                        <a:rPr lang="en-US" baseline="0" dirty="0"/>
                        <a:t> Variation analysis</a:t>
                      </a:r>
                      <a:endParaRPr lang="en-US" dirty="0"/>
                    </a:p>
                  </a:txBody>
                  <a:tcPr/>
                </a:tc>
                <a:tc>
                  <a:txBody>
                    <a:bodyPr/>
                    <a:lstStyle/>
                    <a:p>
                      <a:r>
                        <a:rPr lang="en-US" dirty="0"/>
                        <a:t>Find</a:t>
                      </a:r>
                      <a:r>
                        <a:rPr lang="en-US" baseline="0" dirty="0"/>
                        <a:t> chromosomal regions of similar copy number, call genotypes, etc.</a:t>
                      </a:r>
                      <a:endParaRPr lang="en-US" dirty="0"/>
                    </a:p>
                  </a:txBody>
                  <a:tcPr/>
                </a:tc>
                <a:extLst>
                  <a:ext uri="{0D108BD9-81ED-4DB2-BD59-A6C34878D82A}">
                    <a16:rowId xmlns:a16="http://schemas.microsoft.com/office/drawing/2014/main" val="10005"/>
                  </a:ext>
                </a:extLst>
              </a:tr>
              <a:tr h="370840">
                <a:tc>
                  <a:txBody>
                    <a:bodyPr/>
                    <a:lstStyle/>
                    <a:p>
                      <a:r>
                        <a:rPr lang="en-US" dirty="0"/>
                        <a:t>Disease-specific analyses</a:t>
                      </a:r>
                    </a:p>
                  </a:txBody>
                  <a:tcPr/>
                </a:tc>
                <a:tc>
                  <a:txBody>
                    <a:bodyPr/>
                    <a:lstStyle/>
                    <a:p>
                      <a:r>
                        <a:rPr lang="en-US" dirty="0"/>
                        <a:t>E.g. genomic identification of significant targets in cancer (GISTIC), identify loss of </a:t>
                      </a:r>
                      <a:r>
                        <a:rPr lang="en-US" dirty="0" err="1"/>
                        <a:t>homozygosity</a:t>
                      </a:r>
                      <a:r>
                        <a:rPr lang="en-US" dirty="0"/>
                        <a:t>, etc.</a:t>
                      </a:r>
                    </a:p>
                  </a:txBody>
                  <a:tcPr/>
                </a:tc>
                <a:extLst>
                  <a:ext uri="{0D108BD9-81ED-4DB2-BD59-A6C34878D82A}">
                    <a16:rowId xmlns:a16="http://schemas.microsoft.com/office/drawing/2014/main" val="10006"/>
                  </a:ext>
                </a:extLst>
              </a:tr>
              <a:tr h="370840">
                <a:tc>
                  <a:txBody>
                    <a:bodyPr/>
                    <a:lstStyle/>
                    <a:p>
                      <a:r>
                        <a:rPr lang="en-US" dirty="0"/>
                        <a:t>Dimension Reduction</a:t>
                      </a:r>
                    </a:p>
                  </a:txBody>
                  <a:tcPr/>
                </a:tc>
                <a:tc>
                  <a:txBody>
                    <a:bodyPr/>
                    <a:lstStyle/>
                    <a:p>
                      <a:r>
                        <a:rPr lang="en-US" dirty="0"/>
                        <a:t>Transform</a:t>
                      </a:r>
                      <a:r>
                        <a:rPr lang="en-US" baseline="0" dirty="0"/>
                        <a:t> your data into a lower number of dimensions to facilitate analysis</a:t>
                      </a:r>
                      <a:endParaRPr lang="en-US" dirty="0"/>
                    </a:p>
                  </a:txBody>
                  <a:tcPr/>
                </a:tc>
                <a:extLst>
                  <a:ext uri="{0D108BD9-81ED-4DB2-BD59-A6C34878D82A}">
                    <a16:rowId xmlns:a16="http://schemas.microsoft.com/office/drawing/2014/main" val="10007"/>
                  </a:ext>
                </a:extLst>
              </a:tr>
            </a:tbl>
          </a:graphicData>
        </a:graphic>
      </p:graphicFrame>
      <p:grpSp>
        <p:nvGrpSpPr>
          <p:cNvPr id="11" name="Group 10"/>
          <p:cNvGrpSpPr/>
          <p:nvPr/>
        </p:nvGrpSpPr>
        <p:grpSpPr>
          <a:xfrm>
            <a:off x="300808" y="1470468"/>
            <a:ext cx="8656580" cy="4480782"/>
            <a:chOff x="300808" y="1470468"/>
            <a:chExt cx="8656580" cy="4480782"/>
          </a:xfrm>
        </p:grpSpPr>
        <p:sp>
          <p:nvSpPr>
            <p:cNvPr id="5" name="Rounded Rectangle 4"/>
            <p:cNvSpPr/>
            <p:nvPr/>
          </p:nvSpPr>
          <p:spPr>
            <a:xfrm>
              <a:off x="300808" y="1470468"/>
              <a:ext cx="8656580" cy="646114"/>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300808" y="2751554"/>
              <a:ext cx="8656580" cy="623835"/>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300808" y="3371831"/>
              <a:ext cx="8656580" cy="634974"/>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300808" y="2105440"/>
              <a:ext cx="8656580" cy="646114"/>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00808" y="5305136"/>
              <a:ext cx="8656580" cy="646114"/>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215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p:cNvSpPr>
            <a:spLocks noChangeArrowheads="1"/>
          </p:cNvSpPr>
          <p:nvPr/>
        </p:nvSpPr>
        <p:spPr bwMode="auto">
          <a:xfrm>
            <a:off x="22098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Support</a:t>
            </a:r>
          </a:p>
          <a:p>
            <a:pPr algn="ctr">
              <a:defRPr/>
            </a:pPr>
            <a:r>
              <a:rPr lang="en-US" sz="1800" dirty="0">
                <a:latin typeface="Calibri" charset="0"/>
                <a:ea typeface="ＭＳ Ｐゴシック" charset="-128"/>
                <a:cs typeface="ＭＳ Ｐゴシック" charset="-128"/>
              </a:rPr>
              <a:t>Vector</a:t>
            </a:r>
          </a:p>
          <a:p>
            <a:pPr algn="ctr">
              <a:defRPr/>
            </a:pPr>
            <a:r>
              <a:rPr lang="en-US" sz="1800" dirty="0">
                <a:latin typeface="Calibri" charset="0"/>
                <a:ea typeface="ＭＳ Ｐゴシック" charset="-128"/>
                <a:cs typeface="ＭＳ Ｐゴシック" charset="-128"/>
              </a:rPr>
              <a:t>Machines</a:t>
            </a:r>
          </a:p>
        </p:txBody>
      </p:sp>
      <p:sp>
        <p:nvSpPr>
          <p:cNvPr id="31747" name="Rectangle 19"/>
          <p:cNvSpPr>
            <a:spLocks noChangeArrowheads="1"/>
          </p:cNvSpPr>
          <p:nvPr/>
        </p:nvSpPr>
        <p:spPr bwMode="auto">
          <a:xfrm>
            <a:off x="0" y="406435"/>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a:t>GenePattern vocabulary: Modules</a:t>
            </a:r>
          </a:p>
        </p:txBody>
      </p:sp>
      <p:sp>
        <p:nvSpPr>
          <p:cNvPr id="14" name="AutoShape 8"/>
          <p:cNvSpPr>
            <a:spLocks noChangeArrowheads="1"/>
          </p:cNvSpPr>
          <p:nvPr/>
        </p:nvSpPr>
        <p:spPr bwMode="auto">
          <a:xfrm>
            <a:off x="22098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CBS</a:t>
            </a:r>
          </a:p>
        </p:txBody>
      </p:sp>
      <p:sp>
        <p:nvSpPr>
          <p:cNvPr id="15" name="AutoShape 8"/>
          <p:cNvSpPr>
            <a:spLocks noChangeArrowheads="1"/>
          </p:cNvSpPr>
          <p:nvPr/>
        </p:nvSpPr>
        <p:spPr bwMode="auto">
          <a:xfrm>
            <a:off x="22098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Expression</a:t>
            </a:r>
          </a:p>
          <a:p>
            <a:pPr algn="ctr">
              <a:defRPr/>
            </a:pPr>
            <a:r>
              <a:rPr lang="en-US" sz="1800" dirty="0">
                <a:latin typeface="Calibri" charset="0"/>
                <a:ea typeface="ＭＳ Ｐゴシック" charset="-128"/>
                <a:cs typeface="ＭＳ Ｐゴシック" charset="-128"/>
              </a:rPr>
              <a:t>File</a:t>
            </a:r>
          </a:p>
          <a:p>
            <a:pPr algn="ctr">
              <a:defRPr/>
            </a:pPr>
            <a:r>
              <a:rPr lang="en-US" sz="1800" dirty="0">
                <a:latin typeface="Calibri" charset="0"/>
                <a:ea typeface="ＭＳ Ｐゴシック" charset="-128"/>
                <a:cs typeface="ＭＳ Ｐゴシック" charset="-128"/>
              </a:rPr>
              <a:t>Creator</a:t>
            </a:r>
          </a:p>
        </p:txBody>
      </p:sp>
      <p:sp>
        <p:nvSpPr>
          <p:cNvPr id="16" name="AutoShape 8"/>
          <p:cNvSpPr>
            <a:spLocks noChangeArrowheads="1"/>
          </p:cNvSpPr>
          <p:nvPr/>
        </p:nvSpPr>
        <p:spPr bwMode="auto">
          <a:xfrm>
            <a:off x="22098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GSEA</a:t>
            </a:r>
          </a:p>
        </p:txBody>
      </p:sp>
      <p:sp>
        <p:nvSpPr>
          <p:cNvPr id="18" name="AutoShape 8"/>
          <p:cNvSpPr>
            <a:spLocks noChangeArrowheads="1"/>
          </p:cNvSpPr>
          <p:nvPr/>
        </p:nvSpPr>
        <p:spPr bwMode="auto">
          <a:xfrm>
            <a:off x="3810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Classification</a:t>
            </a:r>
          </a:p>
          <a:p>
            <a:pPr algn="ctr">
              <a:defRPr/>
            </a:pPr>
            <a:r>
              <a:rPr lang="en-US" sz="1800" dirty="0">
                <a:latin typeface="Calibri" charset="0"/>
                <a:ea typeface="ＭＳ Ｐゴシック" charset="-128"/>
                <a:cs typeface="ＭＳ Ｐゴシック" charset="-128"/>
              </a:rPr>
              <a:t>and</a:t>
            </a:r>
          </a:p>
          <a:p>
            <a:pPr algn="ctr">
              <a:defRPr/>
            </a:pPr>
            <a:r>
              <a:rPr lang="en-US" sz="1800" dirty="0">
                <a:latin typeface="Calibri" charset="0"/>
                <a:ea typeface="ＭＳ Ｐゴシック" charset="-128"/>
                <a:cs typeface="ＭＳ Ｐゴシック" charset="-128"/>
              </a:rPr>
              <a:t>Regression Trees</a:t>
            </a:r>
          </a:p>
        </p:txBody>
      </p:sp>
      <p:sp>
        <p:nvSpPr>
          <p:cNvPr id="19" name="AutoShape 8"/>
          <p:cNvSpPr>
            <a:spLocks noChangeArrowheads="1"/>
          </p:cNvSpPr>
          <p:nvPr/>
        </p:nvSpPr>
        <p:spPr bwMode="auto">
          <a:xfrm>
            <a:off x="3810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0" name="AutoShape 8"/>
          <p:cNvSpPr>
            <a:spLocks noChangeArrowheads="1"/>
          </p:cNvSpPr>
          <p:nvPr/>
        </p:nvSpPr>
        <p:spPr bwMode="auto">
          <a:xfrm>
            <a:off x="3810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1" name="AutoShape 8"/>
          <p:cNvSpPr>
            <a:spLocks noChangeArrowheads="1"/>
          </p:cNvSpPr>
          <p:nvPr/>
        </p:nvSpPr>
        <p:spPr bwMode="auto">
          <a:xfrm>
            <a:off x="3810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Copy Number</a:t>
            </a:r>
          </a:p>
          <a:p>
            <a:pPr algn="ctr">
              <a:defRPr/>
            </a:pPr>
            <a:r>
              <a:rPr lang="en-US" sz="1800" dirty="0">
                <a:latin typeface="Calibri" charset="0"/>
                <a:ea typeface="ＭＳ Ｐゴシック" charset="-128"/>
                <a:cs typeface="ＭＳ Ｐゴシック" charset="-128"/>
              </a:rPr>
              <a:t>Divide </a:t>
            </a:r>
          </a:p>
          <a:p>
            <a:pPr algn="ctr">
              <a:defRPr/>
            </a:pPr>
            <a:r>
              <a:rPr lang="en-US" sz="1800" dirty="0">
                <a:latin typeface="Calibri" charset="0"/>
                <a:ea typeface="ＭＳ Ｐゴシック" charset="-128"/>
                <a:cs typeface="ＭＳ Ｐゴシック" charset="-128"/>
              </a:rPr>
              <a:t>by </a:t>
            </a:r>
            <a:r>
              <a:rPr lang="en-US" sz="1800" dirty="0" err="1">
                <a:latin typeface="Calibri" charset="0"/>
                <a:ea typeface="ＭＳ Ｐゴシック" charset="-128"/>
                <a:cs typeface="ＭＳ Ｐゴシック" charset="-128"/>
              </a:rPr>
              <a:t>Normals</a:t>
            </a:r>
            <a:endParaRPr lang="en-US" sz="1800" dirty="0">
              <a:latin typeface="Calibri" charset="0"/>
              <a:ea typeface="ＭＳ Ｐゴシック" charset="-128"/>
              <a:cs typeface="ＭＳ Ｐゴシック" charset="-128"/>
            </a:endParaRPr>
          </a:p>
        </p:txBody>
      </p:sp>
      <p:sp>
        <p:nvSpPr>
          <p:cNvPr id="22" name="AutoShape 8"/>
          <p:cNvSpPr>
            <a:spLocks noChangeArrowheads="1"/>
          </p:cNvSpPr>
          <p:nvPr/>
        </p:nvSpPr>
        <p:spPr bwMode="auto">
          <a:xfrm>
            <a:off x="40386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Hierarchical</a:t>
            </a:r>
          </a:p>
          <a:p>
            <a:pPr algn="ctr">
              <a:defRPr/>
            </a:pPr>
            <a:r>
              <a:rPr lang="en-US" sz="1800" dirty="0">
                <a:latin typeface="Calibri" charset="0"/>
                <a:ea typeface="ＭＳ Ｐゴシック" charset="-128"/>
                <a:cs typeface="ＭＳ Ｐゴシック" charset="-128"/>
              </a:rPr>
              <a:t>Clustering</a:t>
            </a:r>
          </a:p>
        </p:txBody>
      </p:sp>
      <p:sp>
        <p:nvSpPr>
          <p:cNvPr id="23" name="AutoShape 8"/>
          <p:cNvSpPr>
            <a:spLocks noChangeArrowheads="1"/>
          </p:cNvSpPr>
          <p:nvPr/>
        </p:nvSpPr>
        <p:spPr bwMode="auto">
          <a:xfrm>
            <a:off x="40386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k</a:t>
            </a:r>
            <a:r>
              <a:rPr lang="en-US" sz="1800" dirty="0">
                <a:latin typeface="Calibri" charset="0"/>
                <a:ea typeface="ＭＳ Ｐゴシック" charset="-128"/>
                <a:cs typeface="ＭＳ Ｐゴシック" charset="-128"/>
              </a:rPr>
              <a:t>-Nearest </a:t>
            </a:r>
          </a:p>
          <a:p>
            <a:pPr algn="ctr">
              <a:defRPr/>
            </a:pPr>
            <a:r>
              <a:rPr lang="en-US" sz="1800" dirty="0">
                <a:latin typeface="Calibri" charset="0"/>
                <a:ea typeface="ＭＳ Ｐゴシック" charset="-128"/>
                <a:cs typeface="ＭＳ Ｐゴシック" charset="-128"/>
              </a:rPr>
              <a:t>Neighbors</a:t>
            </a:r>
          </a:p>
        </p:txBody>
      </p:sp>
      <p:sp>
        <p:nvSpPr>
          <p:cNvPr id="24" name="AutoShape 8"/>
          <p:cNvSpPr>
            <a:spLocks noChangeArrowheads="1"/>
          </p:cNvSpPr>
          <p:nvPr/>
        </p:nvSpPr>
        <p:spPr bwMode="auto">
          <a:xfrm>
            <a:off x="40386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Metagene</a:t>
            </a:r>
            <a:endParaRPr lang="en-US" sz="1800" dirty="0">
              <a:latin typeface="Calibri" charset="0"/>
              <a:ea typeface="ＭＳ Ｐゴシック" charset="-128"/>
              <a:cs typeface="ＭＳ Ｐゴシック" charset="-128"/>
            </a:endParaRPr>
          </a:p>
          <a:p>
            <a:pPr algn="ctr">
              <a:defRPr/>
            </a:pPr>
            <a:r>
              <a:rPr lang="en-US" sz="1800" dirty="0">
                <a:latin typeface="Calibri" charset="0"/>
                <a:ea typeface="ＭＳ Ｐゴシック" charset="-128"/>
                <a:cs typeface="ＭＳ Ｐゴシック" charset="-128"/>
              </a:rPr>
              <a:t>Projection</a:t>
            </a:r>
          </a:p>
        </p:txBody>
      </p:sp>
      <p:sp>
        <p:nvSpPr>
          <p:cNvPr id="25" name="AutoShape 8"/>
          <p:cNvSpPr>
            <a:spLocks noChangeArrowheads="1"/>
          </p:cNvSpPr>
          <p:nvPr/>
        </p:nvSpPr>
        <p:spPr bwMode="auto">
          <a:xfrm>
            <a:off x="40386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Variation</a:t>
            </a:r>
          </a:p>
          <a:p>
            <a:pPr algn="ctr">
              <a:defRPr/>
            </a:pPr>
            <a:r>
              <a:rPr lang="en-US" sz="1800" dirty="0">
                <a:latin typeface="Calibri" charset="0"/>
                <a:ea typeface="ＭＳ Ｐゴシック" charset="-128"/>
                <a:cs typeface="ＭＳ Ｐゴシック" charset="-128"/>
              </a:rPr>
              <a:t>Filter</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p:cNvSpPr>
            <a:spLocks noChangeArrowheads="1"/>
          </p:cNvSpPr>
          <p:nvPr/>
        </p:nvSpPr>
        <p:spPr bwMode="auto">
          <a:xfrm>
            <a:off x="2209800" y="42672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Support</a:t>
            </a:r>
          </a:p>
          <a:p>
            <a:pPr algn="ctr">
              <a:defRPr/>
            </a:pPr>
            <a:r>
              <a:rPr lang="en-US" sz="1800" dirty="0">
                <a:latin typeface="Calibri" charset="0"/>
                <a:ea typeface="ＭＳ Ｐゴシック" charset="-128"/>
                <a:cs typeface="ＭＳ Ｐゴシック" charset="-128"/>
              </a:rPr>
              <a:t>Vector</a:t>
            </a:r>
          </a:p>
          <a:p>
            <a:pPr algn="ctr">
              <a:defRPr/>
            </a:pPr>
            <a:r>
              <a:rPr lang="en-US" sz="1800" dirty="0">
                <a:latin typeface="Calibri" charset="0"/>
                <a:ea typeface="ＭＳ Ｐゴシック" charset="-128"/>
                <a:cs typeface="ＭＳ Ｐゴシック" charset="-128"/>
              </a:rPr>
              <a:t>Machines</a:t>
            </a:r>
          </a:p>
        </p:txBody>
      </p:sp>
      <p:sp>
        <p:nvSpPr>
          <p:cNvPr id="33795" name="Rectangle 19"/>
          <p:cNvSpPr>
            <a:spLocks noChangeArrowheads="1"/>
          </p:cNvSpPr>
          <p:nvPr/>
        </p:nvSpPr>
        <p:spPr bwMode="auto">
          <a:xfrm>
            <a:off x="0" y="406435"/>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a:t>GenePattern vocabulary: Modules</a:t>
            </a:r>
          </a:p>
        </p:txBody>
      </p:sp>
      <p:sp>
        <p:nvSpPr>
          <p:cNvPr id="13" name="AutoShape 8"/>
          <p:cNvSpPr>
            <a:spLocks noChangeArrowheads="1"/>
          </p:cNvSpPr>
          <p:nvPr/>
        </p:nvSpPr>
        <p:spPr bwMode="auto">
          <a:xfrm>
            <a:off x="6248400" y="1828800"/>
            <a:ext cx="2667000" cy="4724400"/>
          </a:xfrm>
          <a:prstGeom prst="roundRect">
            <a:avLst>
              <a:gd name="adj" fmla="val 16667"/>
            </a:avLst>
          </a:prstGeom>
          <a:solidFill>
            <a:srgbClr val="F0D200"/>
          </a:solidFill>
          <a:ln w="9525">
            <a:noFill/>
            <a:round/>
            <a:headEnd/>
            <a:tailEnd/>
          </a:ln>
        </p:spPr>
        <p:txBody>
          <a:bodyPr wrap="none" anchor="ctr">
            <a:prstTxWarp prst="textNoShape">
              <a:avLst/>
            </a:prstTxWarp>
          </a:bodyPr>
          <a:lstStyle/>
          <a:p>
            <a:pPr algn="ctr">
              <a:defRPr/>
            </a:pPr>
            <a:r>
              <a:rPr lang="en-US" sz="1800" b="1" dirty="0">
                <a:latin typeface="Calibri" charset="0"/>
                <a:ea typeface="ＭＳ Ｐゴシック" charset="-128"/>
                <a:cs typeface="ＭＳ Ｐゴシック" charset="-128"/>
              </a:rPr>
              <a:t>Hierarchical Clustering</a:t>
            </a:r>
          </a:p>
          <a:p>
            <a:pPr algn="ctr">
              <a:defRPr/>
            </a:pPr>
            <a:r>
              <a:rPr lang="en-US" sz="1800" b="1" dirty="0">
                <a:latin typeface="Calibri" charset="0"/>
                <a:ea typeface="ＭＳ Ｐゴシック" charset="-128"/>
                <a:cs typeface="ＭＳ Ｐゴシック" charset="-128"/>
              </a:rPr>
              <a:t>Files</a:t>
            </a:r>
          </a:p>
          <a:p>
            <a:pPr algn="ctr">
              <a:defRPr/>
            </a:pPr>
            <a:r>
              <a:rPr lang="en-US" sz="1200" dirty="0" err="1">
                <a:latin typeface="Calibri" charset="0"/>
                <a:ea typeface="ＭＳ Ｐゴシック" charset="-128"/>
                <a:cs typeface="ＭＳ Ｐゴシック" charset="-128"/>
              </a:rPr>
              <a:t>HCL.jar</a:t>
            </a:r>
            <a:endParaRPr lang="en-US" sz="1200" dirty="0">
              <a:latin typeface="Calibri" charset="0"/>
              <a:ea typeface="ＭＳ Ｐゴシック" charset="-128"/>
              <a:cs typeface="ＭＳ Ｐゴシック" charset="-128"/>
            </a:endParaRPr>
          </a:p>
          <a:p>
            <a:pPr algn="ctr">
              <a:defRPr/>
            </a:pPr>
            <a:r>
              <a:rPr lang="en-US" sz="1200" dirty="0" err="1">
                <a:latin typeface="Calibri" charset="0"/>
                <a:ea typeface="ＭＳ Ｐゴシック" charset="-128"/>
                <a:cs typeface="ＭＳ Ｐゴシック" charset="-128"/>
              </a:rPr>
              <a:t>cluster.exe</a:t>
            </a:r>
            <a:r>
              <a:rPr lang="en-US" sz="1200" dirty="0">
                <a:latin typeface="Calibri" charset="0"/>
                <a:ea typeface="ＭＳ Ｐゴシック" charset="-128"/>
                <a:cs typeface="ＭＳ Ｐゴシック" charset="-128"/>
              </a:rPr>
              <a:t> </a:t>
            </a:r>
          </a:p>
          <a:p>
            <a:pPr algn="ctr">
              <a:defRPr/>
            </a:pPr>
            <a:r>
              <a:rPr lang="en-US" sz="1200" dirty="0" err="1">
                <a:latin typeface="Calibri" charset="0"/>
                <a:ea typeface="ＭＳ Ｐゴシック" charset="-128"/>
                <a:cs typeface="ＭＳ Ｐゴシック" charset="-128"/>
              </a:rPr>
              <a:t>ant.jar</a:t>
            </a:r>
            <a:r>
              <a:rPr lang="en-US" sz="1200" dirty="0">
                <a:latin typeface="Calibri" charset="0"/>
                <a:ea typeface="ＭＳ Ｐゴシック" charset="-128"/>
                <a:cs typeface="ＭＳ Ｐゴシック" charset="-128"/>
              </a:rPr>
              <a:t> </a:t>
            </a:r>
          </a:p>
          <a:p>
            <a:pPr algn="ctr">
              <a:defRPr/>
            </a:pPr>
            <a:r>
              <a:rPr lang="en-US" sz="1200" dirty="0" err="1">
                <a:latin typeface="Calibri" charset="0"/>
                <a:ea typeface="ＭＳ Ｐゴシック" charset="-128"/>
                <a:cs typeface="ＭＳ Ｐゴシック" charset="-128"/>
              </a:rPr>
              <a:t>gp-modules.jar</a:t>
            </a:r>
            <a:r>
              <a:rPr lang="en-US" sz="1200" dirty="0">
                <a:latin typeface="Calibri" charset="0"/>
                <a:ea typeface="ＭＳ Ｐゴシック" charset="-128"/>
                <a:cs typeface="ＭＳ Ｐゴシック" charset="-128"/>
              </a:rPr>
              <a:t> </a:t>
            </a:r>
          </a:p>
          <a:p>
            <a:pPr algn="ctr">
              <a:defRPr/>
            </a:pPr>
            <a:r>
              <a:rPr lang="en-US" sz="1200" dirty="0">
                <a:latin typeface="Calibri" charset="0"/>
                <a:ea typeface="ＭＳ Ｐゴシック" charset="-128"/>
                <a:cs typeface="ＭＳ Ｐゴシック" charset="-128"/>
              </a:rPr>
              <a:t>Jama-1.0.2.jar </a:t>
            </a:r>
          </a:p>
          <a:p>
            <a:pPr algn="ctr">
              <a:defRPr/>
            </a:pPr>
            <a:endParaRPr lang="en-US" sz="1800" b="1" dirty="0">
              <a:latin typeface="Calibri" charset="0"/>
              <a:ea typeface="ＭＳ Ｐゴシック" charset="-128"/>
              <a:cs typeface="ＭＳ Ｐゴシック" charset="-128"/>
            </a:endParaRPr>
          </a:p>
          <a:p>
            <a:pPr algn="ctr">
              <a:defRPr/>
            </a:pPr>
            <a:r>
              <a:rPr lang="en-US" sz="1800" b="1" dirty="0">
                <a:latin typeface="Calibri" charset="0"/>
                <a:ea typeface="ＭＳ Ｐゴシック" charset="-128"/>
                <a:cs typeface="ＭＳ Ｐゴシック" charset="-128"/>
              </a:rPr>
              <a:t>Documentation</a:t>
            </a:r>
          </a:p>
          <a:p>
            <a:pPr algn="ctr">
              <a:defRPr/>
            </a:pPr>
            <a:r>
              <a:rPr lang="en-US" sz="1200" dirty="0" err="1">
                <a:latin typeface="Calibri" charset="0"/>
                <a:ea typeface="ＭＳ Ｐゴシック" charset="-128"/>
                <a:cs typeface="ＭＳ Ｐゴシック" charset="-128"/>
              </a:rPr>
              <a:t>HierarchicalClustering.pdf</a:t>
            </a:r>
            <a:endParaRPr lang="en-US" sz="1200" dirty="0">
              <a:latin typeface="Calibri" charset="0"/>
              <a:ea typeface="ＭＳ Ｐゴシック" charset="-128"/>
              <a:cs typeface="ＭＳ Ｐゴシック" charset="-128"/>
            </a:endParaRPr>
          </a:p>
          <a:p>
            <a:pPr algn="ctr">
              <a:defRPr/>
            </a:pPr>
            <a:endParaRPr lang="en-US" sz="1800" dirty="0">
              <a:latin typeface="Calibri" charset="0"/>
              <a:ea typeface="ＭＳ Ｐゴシック" charset="-128"/>
              <a:cs typeface="ＭＳ Ｐゴシック" charset="-128"/>
            </a:endParaRPr>
          </a:p>
          <a:p>
            <a:pPr algn="ctr">
              <a:defRPr/>
            </a:pPr>
            <a:r>
              <a:rPr lang="en-US" sz="1800" b="1" dirty="0">
                <a:latin typeface="Calibri" charset="0"/>
                <a:ea typeface="ＭＳ Ｐゴシック" charset="-128"/>
                <a:cs typeface="ＭＳ Ｐゴシック" charset="-128"/>
              </a:rPr>
              <a:t>Parameter descriptions</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f</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input.filename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log.transform</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row.center</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row.normalize</a:t>
            </a:r>
            <a:r>
              <a:rPr lang="en-US" sz="1200" dirty="0">
                <a:latin typeface="Calibri" charset="0"/>
                <a:ea typeface="ＭＳ Ｐゴシック" charset="-128"/>
                <a:cs typeface="ＭＳ Ｐゴシック" charset="-128"/>
              </a:rPr>
              <a:t>&gt;</a:t>
            </a:r>
          </a:p>
          <a:p>
            <a:pPr algn="ctr">
              <a:defRPr/>
            </a:pP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column.center</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column.normalize</a:t>
            </a:r>
            <a:r>
              <a:rPr lang="en-US" sz="1200" dirty="0">
                <a:latin typeface="Calibri" charset="0"/>
                <a:ea typeface="ＭＳ Ｐゴシック" charset="-128"/>
                <a:cs typeface="ＭＳ Ｐゴシック" charset="-128"/>
              </a:rPr>
              <a:t>&gt;</a:t>
            </a:r>
          </a:p>
          <a:p>
            <a:pPr algn="ctr">
              <a:defRPr/>
            </a:pPr>
            <a:r>
              <a:rPr lang="en-US" sz="1200" dirty="0">
                <a:latin typeface="Calibri" charset="0"/>
                <a:ea typeface="ＭＳ Ｐゴシック" charset="-128"/>
                <a:cs typeface="ＭＳ Ｐゴシック" charset="-128"/>
              </a:rPr>
              <a:t> -</a:t>
            </a:r>
            <a:r>
              <a:rPr lang="en-US" sz="1200" dirty="0" err="1">
                <a:latin typeface="Calibri" charset="0"/>
                <a:ea typeface="ＭＳ Ｐゴシック" charset="-128"/>
                <a:cs typeface="ＭＳ Ｐゴシック" charset="-128"/>
              </a:rPr>
              <a:t>u</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output.base.name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e</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column.distance.measure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g</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row.distance.measure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m</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clustering.method</a:t>
            </a:r>
            <a:r>
              <a:rPr lang="en-US" sz="1200" dirty="0">
                <a:latin typeface="Calibri" charset="0"/>
                <a:ea typeface="ＭＳ Ｐゴシック" charset="-128"/>
                <a:cs typeface="ＭＳ Ｐゴシック" charset="-128"/>
              </a:rPr>
              <a:t>&gt;</a:t>
            </a:r>
          </a:p>
        </p:txBody>
      </p:sp>
      <p:sp>
        <p:nvSpPr>
          <p:cNvPr id="14" name="AutoShape 8"/>
          <p:cNvSpPr>
            <a:spLocks noChangeArrowheads="1"/>
          </p:cNvSpPr>
          <p:nvPr/>
        </p:nvSpPr>
        <p:spPr bwMode="auto">
          <a:xfrm>
            <a:off x="22098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CBS</a:t>
            </a:r>
          </a:p>
        </p:txBody>
      </p:sp>
      <p:sp>
        <p:nvSpPr>
          <p:cNvPr id="15" name="AutoShape 8"/>
          <p:cNvSpPr>
            <a:spLocks noChangeArrowheads="1"/>
          </p:cNvSpPr>
          <p:nvPr/>
        </p:nvSpPr>
        <p:spPr bwMode="auto">
          <a:xfrm>
            <a:off x="22098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Expression</a:t>
            </a:r>
          </a:p>
          <a:p>
            <a:pPr algn="ctr">
              <a:defRPr/>
            </a:pPr>
            <a:r>
              <a:rPr lang="en-US" sz="1800" dirty="0">
                <a:latin typeface="Calibri" charset="0"/>
                <a:ea typeface="ＭＳ Ｐゴシック" charset="-128"/>
                <a:cs typeface="ＭＳ Ｐゴシック" charset="-128"/>
              </a:rPr>
              <a:t>File</a:t>
            </a:r>
          </a:p>
          <a:p>
            <a:pPr algn="ctr">
              <a:defRPr/>
            </a:pPr>
            <a:r>
              <a:rPr lang="en-US" sz="1800" dirty="0">
                <a:latin typeface="Calibri" charset="0"/>
                <a:ea typeface="ＭＳ Ｐゴシック" charset="-128"/>
                <a:cs typeface="ＭＳ Ｐゴシック" charset="-128"/>
              </a:rPr>
              <a:t>Creator</a:t>
            </a:r>
          </a:p>
        </p:txBody>
      </p:sp>
      <p:sp>
        <p:nvSpPr>
          <p:cNvPr id="16" name="AutoShape 8"/>
          <p:cNvSpPr>
            <a:spLocks noChangeArrowheads="1"/>
          </p:cNvSpPr>
          <p:nvPr/>
        </p:nvSpPr>
        <p:spPr bwMode="auto">
          <a:xfrm>
            <a:off x="22098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GSEA</a:t>
            </a:r>
          </a:p>
        </p:txBody>
      </p:sp>
      <p:sp>
        <p:nvSpPr>
          <p:cNvPr id="18" name="AutoShape 8"/>
          <p:cNvSpPr>
            <a:spLocks noChangeArrowheads="1"/>
          </p:cNvSpPr>
          <p:nvPr/>
        </p:nvSpPr>
        <p:spPr bwMode="auto">
          <a:xfrm>
            <a:off x="381000" y="42672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Classification</a:t>
            </a:r>
          </a:p>
          <a:p>
            <a:pPr algn="ctr">
              <a:defRPr/>
            </a:pPr>
            <a:r>
              <a:rPr lang="en-US" sz="1800" dirty="0">
                <a:latin typeface="Calibri" charset="0"/>
                <a:ea typeface="ＭＳ Ｐゴシック" charset="-128"/>
                <a:cs typeface="ＭＳ Ｐゴシック" charset="-128"/>
              </a:rPr>
              <a:t>and</a:t>
            </a:r>
          </a:p>
          <a:p>
            <a:pPr algn="ctr">
              <a:defRPr/>
            </a:pPr>
            <a:r>
              <a:rPr lang="en-US" sz="1800" dirty="0">
                <a:latin typeface="Calibri" charset="0"/>
                <a:ea typeface="ＭＳ Ｐゴシック" charset="-128"/>
                <a:cs typeface="ＭＳ Ｐゴシック" charset="-128"/>
              </a:rPr>
              <a:t>Regression Trees</a:t>
            </a:r>
          </a:p>
        </p:txBody>
      </p:sp>
      <p:sp>
        <p:nvSpPr>
          <p:cNvPr id="19" name="AutoShape 8"/>
          <p:cNvSpPr>
            <a:spLocks noChangeArrowheads="1"/>
          </p:cNvSpPr>
          <p:nvPr/>
        </p:nvSpPr>
        <p:spPr bwMode="auto">
          <a:xfrm>
            <a:off x="3810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0" name="AutoShape 8"/>
          <p:cNvSpPr>
            <a:spLocks noChangeArrowheads="1"/>
          </p:cNvSpPr>
          <p:nvPr/>
        </p:nvSpPr>
        <p:spPr bwMode="auto">
          <a:xfrm>
            <a:off x="3810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1" name="AutoShape 8"/>
          <p:cNvSpPr>
            <a:spLocks noChangeArrowheads="1"/>
          </p:cNvSpPr>
          <p:nvPr/>
        </p:nvSpPr>
        <p:spPr bwMode="auto">
          <a:xfrm>
            <a:off x="3810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Copy Number</a:t>
            </a:r>
          </a:p>
          <a:p>
            <a:pPr algn="ctr">
              <a:defRPr/>
            </a:pPr>
            <a:r>
              <a:rPr lang="en-US" sz="1800" dirty="0">
                <a:latin typeface="Calibri" charset="0"/>
                <a:ea typeface="ＭＳ Ｐゴシック" charset="-128"/>
                <a:cs typeface="ＭＳ Ｐゴシック" charset="-128"/>
              </a:rPr>
              <a:t>Divide </a:t>
            </a:r>
          </a:p>
          <a:p>
            <a:pPr algn="ctr">
              <a:defRPr/>
            </a:pPr>
            <a:r>
              <a:rPr lang="en-US" sz="1800" dirty="0">
                <a:latin typeface="Calibri" charset="0"/>
                <a:ea typeface="ＭＳ Ｐゴシック" charset="-128"/>
                <a:cs typeface="ＭＳ Ｐゴシック" charset="-128"/>
              </a:rPr>
              <a:t>by </a:t>
            </a:r>
            <a:r>
              <a:rPr lang="en-US" sz="1800" dirty="0" err="1">
                <a:latin typeface="Calibri" charset="0"/>
                <a:ea typeface="ＭＳ Ｐゴシック" charset="-128"/>
                <a:cs typeface="ＭＳ Ｐゴシック" charset="-128"/>
              </a:rPr>
              <a:t>Normals</a:t>
            </a:r>
            <a:endParaRPr lang="en-US" sz="1800" dirty="0">
              <a:latin typeface="Calibri" charset="0"/>
              <a:ea typeface="ＭＳ Ｐゴシック" charset="-128"/>
              <a:cs typeface="ＭＳ Ｐゴシック" charset="-128"/>
            </a:endParaRPr>
          </a:p>
        </p:txBody>
      </p:sp>
      <p:sp>
        <p:nvSpPr>
          <p:cNvPr id="22" name="AutoShape 8"/>
          <p:cNvSpPr>
            <a:spLocks noChangeArrowheads="1"/>
          </p:cNvSpPr>
          <p:nvPr/>
        </p:nvSpPr>
        <p:spPr bwMode="auto">
          <a:xfrm>
            <a:off x="4038600" y="4267200"/>
            <a:ext cx="1600200" cy="1066800"/>
          </a:xfrm>
          <a:prstGeom prst="roundRect">
            <a:avLst>
              <a:gd name="adj" fmla="val 16667"/>
            </a:avLst>
          </a:prstGeom>
          <a:solidFill>
            <a:srgbClr val="F0D200"/>
          </a:solidFill>
          <a:ln w="9525">
            <a:noFill/>
            <a:round/>
            <a:headEnd/>
            <a:tailEnd/>
          </a:ln>
        </p:spPr>
        <p:txBody>
          <a:bodyPr wrap="none" anchor="ctr">
            <a:prstTxWarp prst="textNoShape">
              <a:avLst/>
            </a:prstTxWarp>
          </a:bodyPr>
          <a:lstStyle/>
          <a:p>
            <a:pPr algn="ctr">
              <a:defRPr/>
            </a:pPr>
            <a:r>
              <a:rPr lang="en-US" sz="1800" b="1" dirty="0">
                <a:latin typeface="Calibri" charset="0"/>
                <a:ea typeface="ＭＳ Ｐゴシック" charset="-128"/>
                <a:cs typeface="ＭＳ Ｐゴシック" charset="-128"/>
              </a:rPr>
              <a:t>Hierarchical</a:t>
            </a:r>
          </a:p>
          <a:p>
            <a:pPr algn="ctr">
              <a:defRPr/>
            </a:pPr>
            <a:r>
              <a:rPr lang="en-US" sz="1800" b="1" dirty="0">
                <a:latin typeface="Calibri" charset="0"/>
                <a:ea typeface="ＭＳ Ｐゴシック" charset="-128"/>
                <a:cs typeface="ＭＳ Ｐゴシック" charset="-128"/>
              </a:rPr>
              <a:t>Clustering</a:t>
            </a:r>
          </a:p>
        </p:txBody>
      </p:sp>
      <p:sp>
        <p:nvSpPr>
          <p:cNvPr id="23" name="AutoShape 8"/>
          <p:cNvSpPr>
            <a:spLocks noChangeArrowheads="1"/>
          </p:cNvSpPr>
          <p:nvPr/>
        </p:nvSpPr>
        <p:spPr bwMode="auto">
          <a:xfrm>
            <a:off x="40386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k</a:t>
            </a:r>
            <a:r>
              <a:rPr lang="en-US" sz="1800" dirty="0">
                <a:latin typeface="Calibri" charset="0"/>
                <a:ea typeface="ＭＳ Ｐゴシック" charset="-128"/>
                <a:cs typeface="ＭＳ Ｐゴシック" charset="-128"/>
              </a:rPr>
              <a:t>-Nearest </a:t>
            </a:r>
          </a:p>
          <a:p>
            <a:pPr algn="ctr">
              <a:defRPr/>
            </a:pPr>
            <a:r>
              <a:rPr lang="en-US" sz="1800" dirty="0">
                <a:latin typeface="Calibri" charset="0"/>
                <a:ea typeface="ＭＳ Ｐゴシック" charset="-128"/>
                <a:cs typeface="ＭＳ Ｐゴシック" charset="-128"/>
              </a:rPr>
              <a:t>Neighbors</a:t>
            </a:r>
          </a:p>
        </p:txBody>
      </p:sp>
      <p:sp>
        <p:nvSpPr>
          <p:cNvPr id="24" name="AutoShape 8"/>
          <p:cNvSpPr>
            <a:spLocks noChangeArrowheads="1"/>
          </p:cNvSpPr>
          <p:nvPr/>
        </p:nvSpPr>
        <p:spPr bwMode="auto">
          <a:xfrm>
            <a:off x="40386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Metagene</a:t>
            </a:r>
            <a:endParaRPr lang="en-US" sz="1800" dirty="0">
              <a:latin typeface="Calibri" charset="0"/>
              <a:ea typeface="ＭＳ Ｐゴシック" charset="-128"/>
              <a:cs typeface="ＭＳ Ｐゴシック" charset="-128"/>
            </a:endParaRPr>
          </a:p>
          <a:p>
            <a:pPr algn="ctr">
              <a:defRPr/>
            </a:pPr>
            <a:r>
              <a:rPr lang="en-US" sz="1800" dirty="0">
                <a:latin typeface="Calibri" charset="0"/>
                <a:ea typeface="ＭＳ Ｐゴシック" charset="-128"/>
                <a:cs typeface="ＭＳ Ｐゴシック" charset="-128"/>
              </a:rPr>
              <a:t>Projection</a:t>
            </a:r>
          </a:p>
        </p:txBody>
      </p:sp>
      <p:sp>
        <p:nvSpPr>
          <p:cNvPr id="25" name="AutoShape 8"/>
          <p:cNvSpPr>
            <a:spLocks noChangeArrowheads="1"/>
          </p:cNvSpPr>
          <p:nvPr/>
        </p:nvSpPr>
        <p:spPr bwMode="auto">
          <a:xfrm>
            <a:off x="40386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Variation</a:t>
            </a:r>
          </a:p>
          <a:p>
            <a:pPr algn="ctr">
              <a:defRPr/>
            </a:pPr>
            <a:r>
              <a:rPr lang="en-US" sz="1800" dirty="0">
                <a:latin typeface="Calibri" charset="0"/>
                <a:ea typeface="ＭＳ Ｐゴシック" charset="-128"/>
                <a:cs typeface="ＭＳ Ｐゴシック" charset="-128"/>
              </a:rPr>
              <a:t>Filter</a:t>
            </a:r>
          </a:p>
        </p:txBody>
      </p:sp>
      <p:cxnSp>
        <p:nvCxnSpPr>
          <p:cNvPr id="26" name="Straight Connector 25"/>
          <p:cNvCxnSpPr/>
          <p:nvPr/>
        </p:nvCxnSpPr>
        <p:spPr>
          <a:xfrm rot="5400000" flipH="1" flipV="1">
            <a:off x="4876800" y="2895600"/>
            <a:ext cx="2133600" cy="609600"/>
          </a:xfrm>
          <a:prstGeom prst="line">
            <a:avLst/>
          </a:prstGeom>
          <a:ln>
            <a:no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16200000" flipH="1">
            <a:off x="5410200" y="5486400"/>
            <a:ext cx="1143000" cy="685800"/>
          </a:xfrm>
          <a:prstGeom prst="line">
            <a:avLst/>
          </a:prstGeom>
          <a:ln>
            <a:no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9"/>
          <p:cNvSpPr>
            <a:spLocks noChangeArrowheads="1"/>
          </p:cNvSpPr>
          <p:nvPr/>
        </p:nvSpPr>
        <p:spPr bwMode="auto">
          <a:xfrm>
            <a:off x="1752600" y="152400"/>
            <a:ext cx="6762750" cy="476250"/>
          </a:xfrm>
          <a:prstGeom prst="rect">
            <a:avLst/>
          </a:prstGeom>
          <a:noFill/>
          <a:ln w="9525">
            <a:noFill/>
            <a:miter lim="800000"/>
            <a:headEnd/>
            <a:tailEnd/>
          </a:ln>
        </p:spPr>
        <p:txBody>
          <a:bodyPr lIns="45700" tIns="22850" rIns="45700" bIns="22850">
            <a:prstTxWarp prst="textNoShape">
              <a:avLst/>
            </a:prstTxWarp>
            <a:spAutoFit/>
          </a:bodyPr>
          <a:lstStyle/>
          <a:p>
            <a:r>
              <a:rPr lang="en-US" sz="2800" b="1" dirty="0">
                <a:latin typeface="Calibri" pitchFamily="-109" charset="0"/>
              </a:rPr>
              <a:t>&gt;250 GenePattern Modules, </a:t>
            </a:r>
            <a:r>
              <a:rPr lang="en-US" sz="2800" b="1" dirty="0" smtClean="0">
                <a:latin typeface="Calibri" pitchFamily="-109" charset="0"/>
              </a:rPr>
              <a:t>4/2019</a:t>
            </a:r>
            <a:endParaRPr lang="en-US" sz="2800" b="1" dirty="0">
              <a:latin typeface="Calibri" pitchFamily="-109" charset="0"/>
            </a:endParaRPr>
          </a:p>
        </p:txBody>
      </p:sp>
      <p:pic>
        <p:nvPicPr>
          <p:cNvPr id="2" name="Picture 1"/>
          <p:cNvPicPr>
            <a:picLocks noChangeAspect="1"/>
          </p:cNvPicPr>
          <p:nvPr/>
        </p:nvPicPr>
        <p:blipFill>
          <a:blip r:embed="rId3"/>
          <a:stretch>
            <a:fillRect/>
          </a:stretch>
        </p:blipFill>
        <p:spPr>
          <a:xfrm>
            <a:off x="1752600" y="807258"/>
            <a:ext cx="5862926" cy="5955988"/>
          </a:xfrm>
          <a:prstGeom prst="rect">
            <a:avLst/>
          </a:prstGeom>
          <a:effectLst>
            <a:outerShdw blurRad="50800" dist="38100" dir="2700000" algn="tl" rotWithShape="0">
              <a:prstClr val="black">
                <a:alpha val="40000"/>
              </a:prstClr>
            </a:outerShdw>
          </a:effectLst>
        </p:spPr>
      </p:pic>
      <p:sp>
        <p:nvSpPr>
          <p:cNvPr id="6" name="Rectangle 5"/>
          <p:cNvSpPr/>
          <p:nvPr/>
        </p:nvSpPr>
        <p:spPr>
          <a:xfrm>
            <a:off x="3705699" y="1642655"/>
            <a:ext cx="3698109" cy="5120592"/>
          </a:xfrm>
          <a:prstGeom prst="rect">
            <a:avLst/>
          </a:prstGeom>
          <a:noFill/>
          <a:ln w="28575" cap="flat" cmpd="sng" algn="ctr">
            <a:solidFill>
              <a:srgbClr val="FF0000"/>
            </a:solidFill>
            <a:prstDash val="solid"/>
            <a:round/>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80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hape 349"/>
          <p:cNvSpPr>
            <a:spLocks noChangeArrowheads="1"/>
          </p:cNvSpPr>
          <p:nvPr/>
        </p:nvSpPr>
        <p:spPr bwMode="auto">
          <a:xfrm>
            <a:off x="2286000" y="106363"/>
            <a:ext cx="6858000" cy="593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5700" tIns="22850" rIns="45700" bIns="22850"/>
          <a:lstStyle/>
          <a:p>
            <a:pPr>
              <a:buSzPct val="25000"/>
            </a:pPr>
            <a:r>
              <a:rPr lang="en-US" sz="3600" b="1" dirty="0">
                <a:solidFill>
                  <a:srgbClr val="000000"/>
                </a:solidFill>
                <a:latin typeface="Calibri" charset="0"/>
                <a:cs typeface="Calibri" charset="0"/>
                <a:sym typeface="Calibri" charset="0"/>
              </a:rPr>
              <a:t>How GenePattern works</a:t>
            </a:r>
          </a:p>
        </p:txBody>
      </p:sp>
      <p:grpSp>
        <p:nvGrpSpPr>
          <p:cNvPr id="11" name="Group 10"/>
          <p:cNvGrpSpPr/>
          <p:nvPr/>
        </p:nvGrpSpPr>
        <p:grpSpPr>
          <a:xfrm>
            <a:off x="3124200" y="3260943"/>
            <a:ext cx="1858963" cy="1594734"/>
            <a:chOff x="3124200" y="3183642"/>
            <a:chExt cx="1858963" cy="1594734"/>
          </a:xfrm>
        </p:grpSpPr>
        <p:sp>
          <p:nvSpPr>
            <p:cNvPr id="34861" name="Shape 351"/>
            <p:cNvSpPr txBox="1">
              <a:spLocks noChangeArrowheads="1"/>
            </p:cNvSpPr>
            <p:nvPr/>
          </p:nvSpPr>
          <p:spPr bwMode="auto">
            <a:xfrm>
              <a:off x="3124200" y="3183642"/>
              <a:ext cx="1858963" cy="1594734"/>
            </a:xfrm>
            <a:prstGeom prst="rect">
              <a:avLst/>
            </a:prstGeom>
            <a:solidFill>
              <a:srgbClr val="BFBFB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Local GP Server</a:t>
              </a: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63" name="Shape 353"/>
            <p:cNvSpPr txBox="1">
              <a:spLocks noChangeArrowheads="1"/>
            </p:cNvSpPr>
            <p:nvPr/>
          </p:nvSpPr>
          <p:spPr bwMode="auto">
            <a:xfrm>
              <a:off x="3481004" y="3927706"/>
              <a:ext cx="1066893" cy="343786"/>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Pipelines</a:t>
              </a:r>
            </a:p>
          </p:txBody>
        </p:sp>
        <p:sp>
          <p:nvSpPr>
            <p:cNvPr id="34864" name="Shape 354"/>
            <p:cNvSpPr txBox="1">
              <a:spLocks noChangeArrowheads="1"/>
            </p:cNvSpPr>
            <p:nvPr/>
          </p:nvSpPr>
          <p:spPr bwMode="auto">
            <a:xfrm>
              <a:off x="3481009" y="3528703"/>
              <a:ext cx="1066893" cy="343786"/>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65" name="Shape 355"/>
            <p:cNvSpPr txBox="1">
              <a:spLocks noChangeArrowheads="1"/>
            </p:cNvSpPr>
            <p:nvPr/>
          </p:nvSpPr>
          <p:spPr bwMode="auto">
            <a:xfrm>
              <a:off x="3481009" y="4330043"/>
              <a:ext cx="1066893" cy="343786"/>
            </a:xfrm>
            <a:prstGeom prst="rect">
              <a:avLst/>
            </a:prstGeom>
            <a:solidFill>
              <a:srgbClr val="86A64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12" name="Group 11"/>
          <p:cNvGrpSpPr/>
          <p:nvPr/>
        </p:nvGrpSpPr>
        <p:grpSpPr>
          <a:xfrm>
            <a:off x="3124200" y="5255101"/>
            <a:ext cx="1858963" cy="1428750"/>
            <a:chOff x="3124200" y="5078413"/>
            <a:chExt cx="1858963" cy="1428750"/>
          </a:xfrm>
        </p:grpSpPr>
        <p:sp>
          <p:nvSpPr>
            <p:cNvPr id="34856" name="Shape 357"/>
            <p:cNvSpPr txBox="1">
              <a:spLocks noChangeArrowheads="1"/>
            </p:cNvSpPr>
            <p:nvPr/>
          </p:nvSpPr>
          <p:spPr bwMode="auto">
            <a:xfrm>
              <a:off x="3124200" y="5078413"/>
              <a:ext cx="1858963" cy="1428750"/>
            </a:xfrm>
            <a:prstGeom prst="rect">
              <a:avLst/>
            </a:prstGeom>
            <a:solidFill>
              <a:srgbClr val="BFBFB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Local GP Server</a:t>
              </a: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58" name="Shape 359"/>
            <p:cNvSpPr txBox="1">
              <a:spLocks noChangeArrowheads="1"/>
            </p:cNvSpPr>
            <p:nvPr/>
          </p:nvSpPr>
          <p:spPr bwMode="auto">
            <a:xfrm>
              <a:off x="3520235" y="5767690"/>
              <a:ext cx="1066893" cy="307869"/>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Pipelines</a:t>
              </a:r>
            </a:p>
          </p:txBody>
        </p:sp>
        <p:sp>
          <p:nvSpPr>
            <p:cNvPr id="34859" name="Shape 360"/>
            <p:cNvSpPr txBox="1">
              <a:spLocks noChangeArrowheads="1"/>
            </p:cNvSpPr>
            <p:nvPr/>
          </p:nvSpPr>
          <p:spPr bwMode="auto">
            <a:xfrm>
              <a:off x="3520235" y="5407701"/>
              <a:ext cx="1066893" cy="307869"/>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60" name="Shape 361"/>
            <p:cNvSpPr txBox="1">
              <a:spLocks noChangeArrowheads="1"/>
            </p:cNvSpPr>
            <p:nvPr/>
          </p:nvSpPr>
          <p:spPr bwMode="auto">
            <a:xfrm>
              <a:off x="3520235" y="6129721"/>
              <a:ext cx="1066893" cy="307869"/>
            </a:xfrm>
            <a:prstGeom prst="rect">
              <a:avLst/>
            </a:prstGeom>
            <a:solidFill>
              <a:srgbClr val="86A64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34822" name="Shape 362"/>
          <p:cNvGrpSpPr>
            <a:grpSpLocks/>
          </p:cNvGrpSpPr>
          <p:nvPr/>
        </p:nvGrpSpPr>
        <p:grpSpPr bwMode="auto">
          <a:xfrm>
            <a:off x="549276" y="1766888"/>
            <a:ext cx="1300162" cy="1714500"/>
            <a:chOff x="381000" y="3874271"/>
            <a:chExt cx="1542394" cy="2001707"/>
          </a:xfrm>
        </p:grpSpPr>
        <p:sp>
          <p:nvSpPr>
            <p:cNvPr id="34854" name="Shape 363"/>
            <p:cNvSpPr>
              <a:spLocks noChangeArrowheads="1"/>
            </p:cNvSpPr>
            <p:nvPr/>
          </p:nvSpPr>
          <p:spPr bwMode="auto">
            <a:xfrm>
              <a:off x="381000" y="3874271"/>
              <a:ext cx="1542394" cy="2001707"/>
            </a:xfrm>
            <a:prstGeom prst="flowChartMagneticDisk">
              <a:avLst/>
            </a:prstGeom>
            <a:solidFill>
              <a:srgbClr val="8CB3E3"/>
            </a:solidFill>
            <a:ln w="9525">
              <a:solidFill>
                <a:schemeClr val="bg1"/>
              </a:solidFill>
              <a:round/>
              <a:headEnd/>
              <a:tailEnd/>
            </a:ln>
          </p:spPr>
          <p:txBody>
            <a:bodyPr lIns="91425" tIns="45700" rIns="91425" bIns="45700"/>
            <a:lstStyle/>
            <a:p>
              <a:pPr algn="ctr">
                <a:buSzPct val="25000"/>
              </a:pPr>
              <a:r>
                <a:rPr lang="en-US">
                  <a:solidFill>
                    <a:srgbClr val="000000"/>
                  </a:solidFill>
                  <a:latin typeface="Calibri" charset="0"/>
                  <a:cs typeface="Calibri" charset="0"/>
                  <a:sym typeface="Calibri" charset="0"/>
                </a:rPr>
                <a:t>Production</a:t>
              </a:r>
            </a:p>
            <a:p>
              <a:pPr algn="ctr">
                <a:buSzPct val="25000"/>
              </a:pPr>
              <a:r>
                <a:rPr lang="en-US">
                  <a:solidFill>
                    <a:srgbClr val="000000"/>
                  </a:solidFill>
                  <a:latin typeface="Calibri" charset="0"/>
                  <a:cs typeface="Calibri" charset="0"/>
                  <a:sym typeface="Calibri" charset="0"/>
                </a:rPr>
                <a:t>Repository</a:t>
              </a:r>
            </a:p>
          </p:txBody>
        </p:sp>
        <p:pic>
          <p:nvPicPr>
            <p:cNvPr id="34855" name="Shape 36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98" y="5193077"/>
              <a:ext cx="567331" cy="6034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 name="Group 9"/>
          <p:cNvGrpSpPr/>
          <p:nvPr/>
        </p:nvGrpSpPr>
        <p:grpSpPr>
          <a:xfrm>
            <a:off x="3124200" y="1115179"/>
            <a:ext cx="1858963" cy="1758949"/>
            <a:chOff x="3124200" y="982663"/>
            <a:chExt cx="1858963" cy="1758949"/>
          </a:xfrm>
        </p:grpSpPr>
        <p:sp>
          <p:nvSpPr>
            <p:cNvPr id="34866" name="Shape 344"/>
            <p:cNvSpPr txBox="1">
              <a:spLocks noChangeArrowheads="1"/>
            </p:cNvSpPr>
            <p:nvPr/>
          </p:nvSpPr>
          <p:spPr bwMode="auto">
            <a:xfrm>
              <a:off x="3124200" y="982663"/>
              <a:ext cx="1858963" cy="1758949"/>
            </a:xfrm>
            <a:prstGeom prst="rect">
              <a:avLst/>
            </a:prstGeom>
            <a:solidFill>
              <a:srgbClr val="DAE5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          </a:t>
              </a:r>
              <a:r>
                <a:rPr lang="en-US" sz="1400" dirty="0" err="1">
                  <a:solidFill>
                    <a:srgbClr val="000000"/>
                  </a:solidFill>
                  <a:cs typeface="Arial" charset="0"/>
                  <a:sym typeface="Arial" charset="0"/>
                </a:rPr>
                <a:t>GenePattern</a:t>
              </a:r>
              <a:r>
                <a:rPr lang="en-US" sz="1400" dirty="0">
                  <a:solidFill>
                    <a:srgbClr val="000000"/>
                  </a:solidFill>
                  <a:cs typeface="Arial" charset="0"/>
                  <a:sym typeface="Arial" charset="0"/>
                </a:rPr>
                <a:t> Server</a:t>
              </a: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68" name="Shape 346"/>
            <p:cNvSpPr txBox="1">
              <a:spLocks noChangeArrowheads="1"/>
            </p:cNvSpPr>
            <p:nvPr/>
          </p:nvSpPr>
          <p:spPr bwMode="auto">
            <a:xfrm>
              <a:off x="3479491" y="1924816"/>
              <a:ext cx="1066893" cy="307607"/>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Pipelines</a:t>
              </a:r>
            </a:p>
          </p:txBody>
        </p:sp>
        <p:sp>
          <p:nvSpPr>
            <p:cNvPr id="34869" name="Shape 347"/>
            <p:cNvSpPr txBox="1">
              <a:spLocks noChangeArrowheads="1"/>
            </p:cNvSpPr>
            <p:nvPr/>
          </p:nvSpPr>
          <p:spPr bwMode="auto">
            <a:xfrm>
              <a:off x="3479493" y="1560394"/>
              <a:ext cx="1066893" cy="307607"/>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70" name="Shape 348"/>
            <p:cNvSpPr txBox="1">
              <a:spLocks noChangeArrowheads="1"/>
            </p:cNvSpPr>
            <p:nvPr/>
          </p:nvSpPr>
          <p:spPr bwMode="auto">
            <a:xfrm>
              <a:off x="3481009" y="2300041"/>
              <a:ext cx="1066893" cy="307607"/>
            </a:xfrm>
            <a:prstGeom prst="rect">
              <a:avLst/>
            </a:prstGeom>
            <a:solidFill>
              <a:srgbClr val="86A64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34824" name="Shape 369"/>
          <p:cNvGrpSpPr>
            <a:grpSpLocks/>
          </p:cNvGrpSpPr>
          <p:nvPr/>
        </p:nvGrpSpPr>
        <p:grpSpPr bwMode="auto">
          <a:xfrm>
            <a:off x="5913438" y="1187450"/>
            <a:ext cx="1146175" cy="892175"/>
            <a:chOff x="5199389" y="2860876"/>
            <a:chExt cx="1400510" cy="1176069"/>
          </a:xfrm>
        </p:grpSpPr>
        <p:pic>
          <p:nvPicPr>
            <p:cNvPr id="34852" name="Shape 37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53" name="Shape 37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25" name="Shape 372"/>
          <p:cNvGrpSpPr>
            <a:grpSpLocks/>
          </p:cNvGrpSpPr>
          <p:nvPr/>
        </p:nvGrpSpPr>
        <p:grpSpPr bwMode="auto">
          <a:xfrm>
            <a:off x="7153275" y="1766888"/>
            <a:ext cx="1146175" cy="892175"/>
            <a:chOff x="5199389" y="2860876"/>
            <a:chExt cx="1400510" cy="1176069"/>
          </a:xfrm>
        </p:grpSpPr>
        <p:pic>
          <p:nvPicPr>
            <p:cNvPr id="34850" name="Shape 37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51" name="Shape 374"/>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26" name="Shape 375"/>
          <p:cNvGrpSpPr>
            <a:grpSpLocks/>
          </p:cNvGrpSpPr>
          <p:nvPr/>
        </p:nvGrpSpPr>
        <p:grpSpPr bwMode="auto">
          <a:xfrm>
            <a:off x="5811838" y="2325688"/>
            <a:ext cx="1146175" cy="890587"/>
            <a:chOff x="5199389" y="2860876"/>
            <a:chExt cx="1400510" cy="1176069"/>
          </a:xfrm>
        </p:grpSpPr>
        <p:pic>
          <p:nvPicPr>
            <p:cNvPr id="34848" name="Shape 37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49" name="Shape 377"/>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27" name="Shape 378"/>
          <p:cNvGrpSpPr>
            <a:grpSpLocks/>
          </p:cNvGrpSpPr>
          <p:nvPr/>
        </p:nvGrpSpPr>
        <p:grpSpPr bwMode="auto">
          <a:xfrm>
            <a:off x="6719888" y="3805238"/>
            <a:ext cx="1146175" cy="890587"/>
            <a:chOff x="5199389" y="2860876"/>
            <a:chExt cx="1400510" cy="1176069"/>
          </a:xfrm>
        </p:grpSpPr>
        <p:pic>
          <p:nvPicPr>
            <p:cNvPr id="34846" name="Shape 379"/>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47" name="Shape 380"/>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28" name="Shape 381"/>
          <p:cNvGrpSpPr>
            <a:grpSpLocks/>
          </p:cNvGrpSpPr>
          <p:nvPr/>
        </p:nvGrpSpPr>
        <p:grpSpPr bwMode="auto">
          <a:xfrm>
            <a:off x="6719888" y="5616575"/>
            <a:ext cx="1146175" cy="890588"/>
            <a:chOff x="5199389" y="2860876"/>
            <a:chExt cx="1400510" cy="1176069"/>
          </a:xfrm>
        </p:grpSpPr>
        <p:pic>
          <p:nvPicPr>
            <p:cNvPr id="34844" name="Shape 38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45" name="Shape 383"/>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34829" name="Shape 384"/>
          <p:cNvCxnSpPr>
            <a:cxnSpLocks noChangeShapeType="1"/>
          </p:cNvCxnSpPr>
          <p:nvPr/>
        </p:nvCxnSpPr>
        <p:spPr bwMode="auto">
          <a:xfrm>
            <a:off x="5060950" y="1689100"/>
            <a:ext cx="855663" cy="952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cxnSp>
        <p:nvCxnSpPr>
          <p:cNvPr id="34830" name="Shape 385"/>
          <p:cNvCxnSpPr>
            <a:cxnSpLocks noChangeShapeType="1"/>
          </p:cNvCxnSpPr>
          <p:nvPr/>
        </p:nvCxnSpPr>
        <p:spPr bwMode="auto">
          <a:xfrm>
            <a:off x="5060950" y="2181225"/>
            <a:ext cx="2151063" cy="25400"/>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cxnSp>
        <p:nvCxnSpPr>
          <p:cNvPr id="34831" name="Shape 386"/>
          <p:cNvCxnSpPr>
            <a:cxnSpLocks noChangeShapeType="1"/>
          </p:cNvCxnSpPr>
          <p:nvPr/>
        </p:nvCxnSpPr>
        <p:spPr bwMode="auto">
          <a:xfrm>
            <a:off x="5072063" y="2741613"/>
            <a:ext cx="855662" cy="952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cxnSp>
        <p:nvCxnSpPr>
          <p:cNvPr id="34832" name="Shape 387"/>
          <p:cNvCxnSpPr>
            <a:cxnSpLocks noChangeShapeType="1"/>
          </p:cNvCxnSpPr>
          <p:nvPr/>
        </p:nvCxnSpPr>
        <p:spPr bwMode="auto">
          <a:xfrm>
            <a:off x="5060950" y="4167188"/>
            <a:ext cx="1801813" cy="1587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cxnSp>
        <p:nvCxnSpPr>
          <p:cNvPr id="34833" name="Shape 388"/>
          <p:cNvCxnSpPr>
            <a:cxnSpLocks noChangeShapeType="1"/>
          </p:cNvCxnSpPr>
          <p:nvPr/>
        </p:nvCxnSpPr>
        <p:spPr bwMode="auto">
          <a:xfrm>
            <a:off x="4983163" y="6118225"/>
            <a:ext cx="1879600" cy="952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sp>
        <p:nvSpPr>
          <p:cNvPr id="34834" name="Shape 389"/>
          <p:cNvSpPr txBox="1">
            <a:spLocks noChangeArrowheads="1"/>
          </p:cNvSpPr>
          <p:nvPr/>
        </p:nvSpPr>
        <p:spPr bwMode="auto">
          <a:xfrm>
            <a:off x="6081713" y="661988"/>
            <a:ext cx="19558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buSzPct val="25000"/>
            </a:pPr>
            <a:r>
              <a:rPr lang="en-US" sz="1800">
                <a:solidFill>
                  <a:srgbClr val="000000"/>
                </a:solidFill>
                <a:latin typeface="Calibri" charset="0"/>
                <a:cs typeface="Calibri" charset="0"/>
                <a:sym typeface="Calibri" charset="0"/>
              </a:rPr>
              <a:t>GenePattern Users</a:t>
            </a:r>
          </a:p>
        </p:txBody>
      </p:sp>
      <p:sp>
        <p:nvSpPr>
          <p:cNvPr id="34835" name="Shape 390"/>
          <p:cNvSpPr txBox="1">
            <a:spLocks noChangeArrowheads="1"/>
          </p:cNvSpPr>
          <p:nvPr/>
        </p:nvSpPr>
        <p:spPr bwMode="auto">
          <a:xfrm>
            <a:off x="3124200" y="661988"/>
            <a:ext cx="1858963"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800">
                <a:solidFill>
                  <a:srgbClr val="000000"/>
                </a:solidFill>
                <a:latin typeface="Calibri" charset="0"/>
                <a:cs typeface="Calibri" charset="0"/>
                <a:sym typeface="Calibri" charset="0"/>
              </a:rPr>
              <a:t>Servers</a:t>
            </a:r>
          </a:p>
        </p:txBody>
      </p:sp>
      <p:sp>
        <p:nvSpPr>
          <p:cNvPr id="34837" name="Shape 363"/>
          <p:cNvSpPr>
            <a:spLocks noChangeArrowheads="1"/>
          </p:cNvSpPr>
          <p:nvPr/>
        </p:nvSpPr>
        <p:spPr bwMode="auto">
          <a:xfrm>
            <a:off x="550863" y="4663639"/>
            <a:ext cx="1298575" cy="1841500"/>
          </a:xfrm>
          <a:prstGeom prst="flowChartMagneticDisk">
            <a:avLst/>
          </a:prstGeom>
          <a:solidFill>
            <a:srgbClr val="00B300"/>
          </a:solidFill>
          <a:ln w="9525">
            <a:solidFill>
              <a:schemeClr val="bg1"/>
            </a:solidFill>
            <a:round/>
            <a:headEnd/>
            <a:tailEnd/>
          </a:ln>
        </p:spPr>
        <p:txBody>
          <a:bodyPr lIns="91425" tIns="45700" rIns="91425" bIns="45700"/>
          <a:lstStyle/>
          <a:p>
            <a:pPr algn="ctr">
              <a:buSzPct val="25000"/>
            </a:pPr>
            <a:r>
              <a:rPr lang="en-US">
                <a:solidFill>
                  <a:srgbClr val="000000"/>
                </a:solidFill>
                <a:latin typeface="Calibri" charset="0"/>
                <a:cs typeface="Calibri" charset="0"/>
                <a:sym typeface="Calibri" charset="0"/>
              </a:rPr>
              <a:t>Community</a:t>
            </a:r>
          </a:p>
          <a:p>
            <a:pPr algn="ctr">
              <a:buSzPct val="25000"/>
            </a:pPr>
            <a:r>
              <a:rPr lang="en-US">
                <a:solidFill>
                  <a:srgbClr val="000000"/>
                </a:solidFill>
                <a:latin typeface="Calibri" charset="0"/>
                <a:cs typeface="Calibri" charset="0"/>
                <a:sym typeface="Calibri" charset="0"/>
              </a:rPr>
              <a:t>Repository</a:t>
            </a:r>
          </a:p>
        </p:txBody>
      </p:sp>
      <p:pic>
        <p:nvPicPr>
          <p:cNvPr id="34838" name="Picture 1" descr="gparc-front-c8db4b306ca97db8d42ca17ee62761a0.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7250" y="5844739"/>
            <a:ext cx="62865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40" name="Shape 390"/>
          <p:cNvSpPr txBox="1">
            <a:spLocks noChangeArrowheads="1"/>
          </p:cNvSpPr>
          <p:nvPr/>
        </p:nvSpPr>
        <p:spPr bwMode="auto">
          <a:xfrm>
            <a:off x="312738" y="661988"/>
            <a:ext cx="18589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800">
                <a:solidFill>
                  <a:srgbClr val="000000"/>
                </a:solidFill>
                <a:latin typeface="Calibri" charset="0"/>
                <a:cs typeface="Calibri" charset="0"/>
                <a:sym typeface="Calibri" charset="0"/>
              </a:rPr>
              <a:t>Repositories</a:t>
            </a:r>
          </a:p>
        </p:txBody>
      </p:sp>
      <p:grpSp>
        <p:nvGrpSpPr>
          <p:cNvPr id="8" name="Group 7"/>
          <p:cNvGrpSpPr/>
          <p:nvPr/>
        </p:nvGrpSpPr>
        <p:grpSpPr>
          <a:xfrm>
            <a:off x="2289369" y="2091610"/>
            <a:ext cx="712860" cy="4106005"/>
            <a:chOff x="2260044" y="2094359"/>
            <a:chExt cx="712860" cy="4106005"/>
          </a:xfrm>
        </p:grpSpPr>
        <p:sp>
          <p:nvSpPr>
            <p:cNvPr id="7" name="Right Arrow 6"/>
            <p:cNvSpPr/>
            <p:nvPr/>
          </p:nvSpPr>
          <p:spPr>
            <a:xfrm>
              <a:off x="2286000" y="2094359"/>
              <a:ext cx="686904" cy="343118"/>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ight Arrow 62"/>
            <p:cNvSpPr/>
            <p:nvPr/>
          </p:nvSpPr>
          <p:spPr>
            <a:xfrm>
              <a:off x="2260044" y="5857246"/>
              <a:ext cx="686904" cy="343118"/>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Rectangle 1"/>
          <p:cNvSpPr/>
          <p:nvPr/>
        </p:nvSpPr>
        <p:spPr>
          <a:xfrm>
            <a:off x="2293592" y="2190915"/>
            <a:ext cx="196355" cy="3907397"/>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descr="gp-aws 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1366" y="1183721"/>
            <a:ext cx="599286" cy="438927"/>
          </a:xfrm>
          <a:prstGeom prst="rect">
            <a:avLst/>
          </a:prstGeom>
        </p:spPr>
      </p:pic>
    </p:spTree>
    <p:extLst>
      <p:ext uri="{BB962C8B-B14F-4D97-AF65-F5344CB8AC3E}">
        <p14:creationId xmlns:p14="http://schemas.microsoft.com/office/powerpoint/2010/main" val="1975013027"/>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i="0" u="none" strike="noStrike" cap="none" dirty="0">
                <a:solidFill>
                  <a:srgbClr val="050505"/>
                </a:solidFill>
                <a:latin typeface="+mj-lt"/>
                <a:ea typeface="Arial"/>
                <a:cs typeface="Arial"/>
                <a:sym typeface="Arial"/>
              </a:rPr>
              <a:t>GenePattern Notebook Environment</a:t>
            </a:r>
          </a:p>
        </p:txBody>
      </p:sp>
      <p:pic>
        <p:nvPicPr>
          <p:cNvPr id="278" name="Shape 278"/>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2" name="Picture 1"/>
          <p:cNvPicPr>
            <a:picLocks noChangeAspect="1"/>
          </p:cNvPicPr>
          <p:nvPr/>
        </p:nvPicPr>
        <p:blipFill>
          <a:blip r:embed="rId4"/>
          <a:stretch>
            <a:fillRect/>
          </a:stretch>
        </p:blipFill>
        <p:spPr>
          <a:xfrm>
            <a:off x="1737360" y="1731645"/>
            <a:ext cx="7006590" cy="47320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058833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Shape 342"/>
          <p:cNvPicPr preferRelativeResize="0"/>
          <p:nvPr/>
        </p:nvPicPr>
        <p:blipFill rotWithShape="1">
          <a:blip r:embed="rId3">
            <a:alphaModFix/>
          </a:blip>
          <a:srcRect/>
          <a:stretch/>
        </p:blipFill>
        <p:spPr>
          <a:xfrm>
            <a:off x="457200" y="444240"/>
            <a:ext cx="1113840" cy="1161720"/>
          </a:xfrm>
          <a:prstGeom prst="rect">
            <a:avLst/>
          </a:prstGeom>
          <a:noFill/>
          <a:ln>
            <a:noFill/>
          </a:ln>
        </p:spPr>
      </p:pic>
      <p:sp>
        <p:nvSpPr>
          <p:cNvPr id="343" name="Shape 343"/>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Arial"/>
                <a:ea typeface="Arial"/>
                <a:cs typeface="Arial"/>
                <a:sym typeface="Arial"/>
              </a:rPr>
              <a:t>Run an Analysis Notebook</a:t>
            </a:r>
          </a:p>
          <a:p>
            <a:pPr marL="0" marR="0" lvl="0" indent="0" algn="l" rtl="0">
              <a:spcBef>
                <a:spcPts val="0"/>
              </a:spcBef>
              <a:buNone/>
            </a:pPr>
            <a:r>
              <a:rPr lang="en-US" sz="2000" dirty="0" smtClean="0">
                <a:solidFill>
                  <a:srgbClr val="050505"/>
                </a:solidFill>
                <a:latin typeface="Arial"/>
                <a:ea typeface="Arial"/>
                <a:cs typeface="Arial"/>
                <a:sym typeface="Arial"/>
              </a:rPr>
              <a:t>2019-04-16_01 </a:t>
            </a:r>
            <a:r>
              <a:rPr lang="en-US" sz="2000" dirty="0" err="1" smtClean="0">
                <a:solidFill>
                  <a:srgbClr val="050505"/>
                </a:solidFill>
                <a:latin typeface="Arial"/>
                <a:ea typeface="Arial"/>
                <a:cs typeface="Arial"/>
                <a:sym typeface="Arial"/>
              </a:rPr>
              <a:t>BioITWorld</a:t>
            </a:r>
            <a:r>
              <a:rPr lang="en-US" sz="2000" dirty="0" smtClean="0">
                <a:solidFill>
                  <a:srgbClr val="050505"/>
                </a:solidFill>
                <a:latin typeface="Arial"/>
                <a:ea typeface="Arial"/>
                <a:cs typeface="Arial"/>
                <a:sym typeface="Arial"/>
              </a:rPr>
              <a:t> </a:t>
            </a:r>
            <a:r>
              <a:rPr lang="en-US" sz="2000" dirty="0">
                <a:solidFill>
                  <a:srgbClr val="050505"/>
                </a:solidFill>
                <a:latin typeface="Arial"/>
                <a:ea typeface="Arial"/>
                <a:cs typeface="Arial"/>
                <a:sym typeface="Arial"/>
              </a:rPr>
              <a:t>GenePattern Notebook Introduction</a:t>
            </a:r>
            <a:endParaRPr lang="en-US" sz="2000" b="0" strike="noStrike" dirty="0">
              <a:solidFill>
                <a:srgbClr val="050505"/>
              </a:solidFill>
              <a:latin typeface="Arial"/>
              <a:ea typeface="Arial"/>
              <a:cs typeface="Arial"/>
              <a:sym typeface="Arial"/>
            </a:endParaRPr>
          </a:p>
        </p:txBody>
      </p:sp>
      <p:pic>
        <p:nvPicPr>
          <p:cNvPr id="2" name="Picture 1"/>
          <p:cNvPicPr>
            <a:picLocks noChangeAspect="1"/>
          </p:cNvPicPr>
          <p:nvPr/>
        </p:nvPicPr>
        <p:blipFill>
          <a:blip r:embed="rId4"/>
          <a:stretch>
            <a:fillRect/>
          </a:stretch>
        </p:blipFill>
        <p:spPr>
          <a:xfrm>
            <a:off x="1270928" y="1780534"/>
            <a:ext cx="7415872" cy="4715061"/>
          </a:xfrm>
          <a:prstGeom prst="rect">
            <a:avLst/>
          </a:prstGeom>
        </p:spPr>
      </p:pic>
    </p:spTree>
    <p:extLst>
      <p:ext uri="{BB962C8B-B14F-4D97-AF65-F5344CB8AC3E}">
        <p14:creationId xmlns:p14="http://schemas.microsoft.com/office/powerpoint/2010/main" val="1548285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Shape 349"/>
          <p:cNvPicPr preferRelativeResize="0"/>
          <p:nvPr/>
        </p:nvPicPr>
        <p:blipFill rotWithShape="1">
          <a:blip r:embed="rId2">
            <a:alphaModFix/>
          </a:blip>
          <a:srcRect/>
          <a:stretch/>
        </p:blipFill>
        <p:spPr>
          <a:xfrm>
            <a:off x="3961987" y="2838297"/>
            <a:ext cx="1113840" cy="1161720"/>
          </a:xfrm>
          <a:prstGeom prst="rect">
            <a:avLst/>
          </a:prstGeom>
          <a:noFill/>
          <a:ln>
            <a:noFill/>
          </a:ln>
        </p:spPr>
      </p:pic>
    </p:spTree>
    <p:extLst>
      <p:ext uri="{BB962C8B-B14F-4D97-AF65-F5344CB8AC3E}">
        <p14:creationId xmlns:p14="http://schemas.microsoft.com/office/powerpoint/2010/main" val="3410862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a:solidFill>
                  <a:srgbClr val="050505"/>
                </a:solidFill>
                <a:latin typeface="+mj-lt"/>
                <a:ea typeface="Arial"/>
                <a:cs typeface="Arial"/>
                <a:sym typeface="Arial"/>
              </a:rPr>
              <a:t>Jupyter Notebook</a:t>
            </a:r>
          </a:p>
        </p:txBody>
      </p:sp>
      <p:sp>
        <p:nvSpPr>
          <p:cNvPr id="285" name="Shape 285"/>
          <p:cNvSpPr txBox="1"/>
          <p:nvPr/>
        </p:nvSpPr>
        <p:spPr>
          <a:xfrm>
            <a:off x="1470238" y="1654560"/>
            <a:ext cx="6347881"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Popular and well-supported framework for scientific </a:t>
            </a:r>
            <a:r>
              <a:rPr lang="en-US" sz="3200" b="0" strike="noStrike" dirty="0" smtClean="0">
                <a:solidFill>
                  <a:srgbClr val="050505"/>
                </a:solidFill>
                <a:ea typeface="Arial"/>
                <a:cs typeface="Arial"/>
                <a:sym typeface="Arial"/>
              </a:rPr>
              <a:t>computing</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Ecosystem of available </a:t>
            </a:r>
            <a:r>
              <a:rPr lang="en-US" sz="3200" b="0" strike="noStrike" dirty="0" smtClean="0">
                <a:solidFill>
                  <a:srgbClr val="050505"/>
                </a:solidFill>
                <a:ea typeface="Arial"/>
                <a:cs typeface="Arial"/>
                <a:sym typeface="Arial"/>
              </a:rPr>
              <a:t>extensions and resources</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Open source</a:t>
            </a:r>
          </a:p>
        </p:txBody>
      </p:sp>
      <p:pic>
        <p:nvPicPr>
          <p:cNvPr id="286" name="Shape 286"/>
          <p:cNvPicPr preferRelativeResize="0"/>
          <p:nvPr/>
        </p:nvPicPr>
        <p:blipFill rotWithShape="1">
          <a:blip r:embed="rId3">
            <a:alphaModFix/>
          </a:blip>
          <a:srcRect/>
          <a:stretch/>
        </p:blipFill>
        <p:spPr>
          <a:xfrm>
            <a:off x="6066692" y="4464538"/>
            <a:ext cx="2015394" cy="2015394"/>
          </a:xfrm>
          <a:prstGeom prst="rect">
            <a:avLst/>
          </a:prstGeom>
          <a:noFill/>
          <a:ln>
            <a:noFill/>
          </a:ln>
        </p:spPr>
      </p:pic>
      <p:pic>
        <p:nvPicPr>
          <p:cNvPr id="287" name="Shape 287"/>
          <p:cNvPicPr preferRelativeResize="0"/>
          <p:nvPr/>
        </p:nvPicPr>
        <p:blipFill rotWithShape="1">
          <a:blip r:embed="rId4">
            <a:alphaModFix/>
          </a:blip>
          <a:srcRect/>
          <a:stretch/>
        </p:blipFill>
        <p:spPr>
          <a:xfrm>
            <a:off x="457200" y="443520"/>
            <a:ext cx="1113840" cy="1161720"/>
          </a:xfrm>
          <a:prstGeom prst="rect">
            <a:avLst/>
          </a:prstGeom>
          <a:noFill/>
          <a:ln>
            <a:noFill/>
          </a:ln>
        </p:spPr>
      </p:pic>
    </p:spTree>
    <p:extLst>
      <p:ext uri="{BB962C8B-B14F-4D97-AF65-F5344CB8AC3E}">
        <p14:creationId xmlns:p14="http://schemas.microsoft.com/office/powerpoint/2010/main" val="4795856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Complete Research Narrative</a:t>
            </a:r>
          </a:p>
        </p:txBody>
      </p:sp>
      <p:pic>
        <p:nvPicPr>
          <p:cNvPr id="293" name="Shape 293"/>
          <p:cNvPicPr preferRelativeResize="0"/>
          <p:nvPr/>
        </p:nvPicPr>
        <p:blipFill rotWithShape="1">
          <a:blip r:embed="rId3">
            <a:alphaModFix/>
          </a:blip>
          <a:srcRect/>
          <a:stretch/>
        </p:blipFill>
        <p:spPr>
          <a:xfrm>
            <a:off x="457200" y="443160"/>
            <a:ext cx="1113840" cy="1161720"/>
          </a:xfrm>
          <a:prstGeom prst="rect">
            <a:avLst/>
          </a:prstGeom>
          <a:noFill/>
          <a:ln>
            <a:noFill/>
          </a:ln>
        </p:spPr>
      </p:pic>
      <p:sp>
        <p:nvSpPr>
          <p:cNvPr id="294" name="Shape 294"/>
          <p:cNvSpPr txBox="1"/>
          <p:nvPr/>
        </p:nvSpPr>
        <p:spPr>
          <a:xfrm>
            <a:off x="1469879" y="1654560"/>
            <a:ext cx="3941384"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200" b="0" strike="noStrike" dirty="0" smtClean="0">
                <a:solidFill>
                  <a:srgbClr val="050505"/>
                </a:solidFill>
                <a:ea typeface="Arial"/>
                <a:cs typeface="Arial"/>
                <a:sym typeface="Arial"/>
              </a:rPr>
              <a:t>Leverages </a:t>
            </a:r>
            <a:r>
              <a:rPr lang="en-US" sz="3200" b="0" strike="noStrike" dirty="0">
                <a:solidFill>
                  <a:srgbClr val="050505"/>
                </a:solidFill>
                <a:ea typeface="Arial"/>
                <a:cs typeface="Arial"/>
                <a:sym typeface="Arial"/>
              </a:rPr>
              <a:t>the best of Jupyter and </a:t>
            </a:r>
            <a:r>
              <a:rPr lang="en-US" sz="3200" b="0" strike="noStrike" dirty="0" smtClean="0">
                <a:solidFill>
                  <a:srgbClr val="050505"/>
                </a:solidFill>
                <a:ea typeface="Arial"/>
                <a:cs typeface="Arial"/>
                <a:sym typeface="Arial"/>
              </a:rPr>
              <a:t>GenePattern</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Interleave text, </a:t>
            </a:r>
            <a:r>
              <a:rPr lang="en-US" sz="3200" b="0" strike="noStrike" dirty="0" smtClean="0">
                <a:solidFill>
                  <a:srgbClr val="050505"/>
                </a:solidFill>
                <a:ea typeface="Arial"/>
                <a:cs typeface="Arial"/>
                <a:sym typeface="Arial"/>
              </a:rPr>
              <a:t>visualization, </a:t>
            </a:r>
            <a:r>
              <a:rPr lang="en-US" sz="3200" b="0" strike="noStrike" dirty="0">
                <a:solidFill>
                  <a:srgbClr val="050505"/>
                </a:solidFill>
                <a:ea typeface="Arial"/>
                <a:cs typeface="Arial"/>
                <a:sym typeface="Arial"/>
              </a:rPr>
              <a:t>graphics and analytical aspects</a:t>
            </a:r>
          </a:p>
        </p:txBody>
      </p:sp>
      <p:pic>
        <p:nvPicPr>
          <p:cNvPr id="295" name="Shape 295"/>
          <p:cNvPicPr preferRelativeResize="0"/>
          <p:nvPr/>
        </p:nvPicPr>
        <p:blipFill rotWithShape="1">
          <a:blip r:embed="rId4">
            <a:alphaModFix/>
          </a:blip>
          <a:srcRect/>
          <a:stretch/>
        </p:blipFill>
        <p:spPr>
          <a:xfrm>
            <a:off x="5411263" y="3746534"/>
            <a:ext cx="1391618" cy="1391618"/>
          </a:xfrm>
          <a:prstGeom prst="rect">
            <a:avLst/>
          </a:prstGeom>
          <a:noFill/>
          <a:ln>
            <a:noFill/>
          </a:ln>
        </p:spPr>
      </p:pic>
      <p:pic>
        <p:nvPicPr>
          <p:cNvPr id="296" name="Shape 296"/>
          <p:cNvPicPr preferRelativeResize="0"/>
          <p:nvPr/>
        </p:nvPicPr>
        <p:blipFill rotWithShape="1">
          <a:blip r:embed="rId5">
            <a:alphaModFix/>
          </a:blip>
          <a:srcRect/>
          <a:stretch/>
        </p:blipFill>
        <p:spPr>
          <a:xfrm>
            <a:off x="7140416" y="3746534"/>
            <a:ext cx="1391618" cy="1391618"/>
          </a:xfrm>
          <a:prstGeom prst="rect">
            <a:avLst/>
          </a:prstGeom>
          <a:noFill/>
          <a:ln>
            <a:noFill/>
          </a:ln>
        </p:spPr>
      </p:pic>
      <p:pic>
        <p:nvPicPr>
          <p:cNvPr id="297" name="Shape 297"/>
          <p:cNvPicPr preferRelativeResize="0"/>
          <p:nvPr/>
        </p:nvPicPr>
        <p:blipFill rotWithShape="1">
          <a:blip r:embed="rId6">
            <a:alphaModFix/>
          </a:blip>
          <a:srcRect/>
          <a:stretch/>
        </p:blipFill>
        <p:spPr>
          <a:xfrm>
            <a:off x="7140416" y="2127838"/>
            <a:ext cx="1391618" cy="1391618"/>
          </a:xfrm>
          <a:prstGeom prst="rect">
            <a:avLst/>
          </a:prstGeom>
          <a:noFill/>
          <a:ln>
            <a:noFill/>
          </a:ln>
        </p:spPr>
      </p:pic>
      <p:pic>
        <p:nvPicPr>
          <p:cNvPr id="298" name="Shape 298"/>
          <p:cNvPicPr preferRelativeResize="0"/>
          <p:nvPr/>
        </p:nvPicPr>
        <p:blipFill rotWithShape="1">
          <a:blip r:embed="rId7">
            <a:alphaModFix/>
          </a:blip>
          <a:srcRect/>
          <a:stretch/>
        </p:blipFill>
        <p:spPr>
          <a:xfrm>
            <a:off x="5411263" y="2127838"/>
            <a:ext cx="1391618" cy="1391618"/>
          </a:xfrm>
          <a:prstGeom prst="rect">
            <a:avLst/>
          </a:prstGeom>
          <a:noFill/>
          <a:ln>
            <a:noFill/>
          </a:ln>
        </p:spPr>
      </p:pic>
    </p:spTree>
    <p:extLst>
      <p:ext uri="{BB962C8B-B14F-4D97-AF65-F5344CB8AC3E}">
        <p14:creationId xmlns:p14="http://schemas.microsoft.com/office/powerpoint/2010/main" val="23245674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9"/>
          <p:cNvSpPr>
            <a:spLocks noChangeArrowheads="1"/>
          </p:cNvSpPr>
          <p:nvPr/>
        </p:nvSpPr>
        <p:spPr bwMode="auto">
          <a:xfrm>
            <a:off x="228600" y="290138"/>
            <a:ext cx="8763000" cy="600075"/>
          </a:xfrm>
          <a:prstGeom prst="rect">
            <a:avLst/>
          </a:prstGeom>
          <a:noFill/>
          <a:ln w="9525">
            <a:noFill/>
            <a:miter lim="800000"/>
            <a:headEnd/>
            <a:tailEnd/>
          </a:ln>
        </p:spPr>
        <p:txBody>
          <a:bodyPr lIns="45700" tIns="22850" rIns="45700" bIns="22850">
            <a:prstTxWarp prst="textNoShape">
              <a:avLst/>
            </a:prstTxWarp>
            <a:spAutoFit/>
          </a:bodyPr>
          <a:lstStyle/>
          <a:p>
            <a:pPr algn="ctr"/>
            <a:r>
              <a:rPr lang="en-US" sz="3600" b="1" dirty="0">
                <a:latin typeface="+mj-lt"/>
              </a:rPr>
              <a:t>Agenda</a:t>
            </a:r>
          </a:p>
        </p:txBody>
      </p:sp>
      <p:graphicFrame>
        <p:nvGraphicFramePr>
          <p:cNvPr id="3" name="Table 2">
            <a:extLst>
              <a:ext uri="{FF2B5EF4-FFF2-40B4-BE49-F238E27FC236}">
                <a16:creationId xmlns:a16="http://schemas.microsoft.com/office/drawing/2014/main" id="{5BC4D22F-3971-6B41-921D-417661186839}"/>
              </a:ext>
            </a:extLst>
          </p:cNvPr>
          <p:cNvGraphicFramePr>
            <a:graphicFrameLocks noGrp="1"/>
          </p:cNvGraphicFramePr>
          <p:nvPr>
            <p:extLst>
              <p:ext uri="{D42A27DB-BD31-4B8C-83A1-F6EECF244321}">
                <p14:modId xmlns:p14="http://schemas.microsoft.com/office/powerpoint/2010/main" val="2287827149"/>
              </p:ext>
            </p:extLst>
          </p:nvPr>
        </p:nvGraphicFramePr>
        <p:xfrm>
          <a:off x="893516" y="1543662"/>
          <a:ext cx="7433168" cy="3627120"/>
        </p:xfrm>
        <a:graphic>
          <a:graphicData uri="http://schemas.openxmlformats.org/drawingml/2006/table">
            <a:tbl>
              <a:tblPr>
                <a:tableStyleId>{2D5ABB26-0587-4C30-8999-92F81FD0307C}</a:tableStyleId>
              </a:tblPr>
              <a:tblGrid>
                <a:gridCol w="4535555">
                  <a:extLst>
                    <a:ext uri="{9D8B030D-6E8A-4147-A177-3AD203B41FA5}">
                      <a16:colId xmlns:a16="http://schemas.microsoft.com/office/drawing/2014/main" val="2671356056"/>
                    </a:ext>
                  </a:extLst>
                </a:gridCol>
                <a:gridCol w="2897613">
                  <a:extLst>
                    <a:ext uri="{9D8B030D-6E8A-4147-A177-3AD203B41FA5}">
                      <a16:colId xmlns:a16="http://schemas.microsoft.com/office/drawing/2014/main" val="2364169608"/>
                    </a:ext>
                  </a:extLst>
                </a:gridCol>
              </a:tblGrid>
              <a:tr h="200025">
                <a:tc>
                  <a:txBody>
                    <a:bodyPr/>
                    <a:lstStyle/>
                    <a:p>
                      <a:pPr rtl="0" fontAlgn="b"/>
                      <a:r>
                        <a:rPr lang="en-US" sz="1400" dirty="0">
                          <a:effectLst/>
                        </a:rPr>
                        <a:t>Introduction</a:t>
                      </a:r>
                      <a:endParaRPr lang="en-US" sz="1400" b="0" dirty="0">
                        <a:effectLst/>
                        <a:latin typeface="Arial" panose="020B0604020202020204" pitchFamily="34" charset="0"/>
                      </a:endParaRPr>
                    </a:p>
                  </a:txBody>
                  <a:tcPr marL="28575" marR="28575" marT="19050" marB="19050" anchor="b"/>
                </a:tc>
                <a:tc>
                  <a:txBody>
                    <a:bodyPr/>
                    <a:lstStyle/>
                    <a:p>
                      <a:pPr rtl="0" fontAlgn="b"/>
                      <a:r>
                        <a:rPr lang="en-US" sz="1400">
                          <a:effectLst/>
                        </a:rPr>
                        <a:t>GenePattern Overview and Motivation</a:t>
                      </a:r>
                      <a:endParaRPr lang="en-US" sz="1400" b="0">
                        <a:solidFill>
                          <a:srgbClr val="000000"/>
                        </a:solidFill>
                        <a:effectLst/>
                        <a:latin typeface="Arial" panose="020B0604020202020204" pitchFamily="34" charset="0"/>
                      </a:endParaRPr>
                    </a:p>
                  </a:txBody>
                  <a:tcPr marL="0" marR="0" marT="19050" marB="19050" anchor="b"/>
                </a:tc>
                <a:extLst>
                  <a:ext uri="{0D108BD9-81ED-4DB2-BD59-A6C34878D82A}">
                    <a16:rowId xmlns:a16="http://schemas.microsoft.com/office/drawing/2014/main" val="1053273367"/>
                  </a:ext>
                </a:extLst>
              </a:tr>
              <a:tr h="200025">
                <a:tc>
                  <a:txBody>
                    <a:bodyPr/>
                    <a:lstStyle/>
                    <a:p>
                      <a:pPr rtl="0" fontAlgn="b"/>
                      <a:r>
                        <a:rPr lang="en-US" sz="1400" dirty="0" err="1">
                          <a:effectLst/>
                        </a:rPr>
                        <a:t>GenePattern</a:t>
                      </a:r>
                      <a:r>
                        <a:rPr lang="en-US" sz="1400" dirty="0">
                          <a:effectLst/>
                        </a:rPr>
                        <a:t> and </a:t>
                      </a:r>
                      <a:r>
                        <a:rPr lang="en-US" sz="1400" dirty="0" err="1">
                          <a:effectLst/>
                        </a:rPr>
                        <a:t>Jupyter</a:t>
                      </a:r>
                      <a:r>
                        <a:rPr lang="en-US" sz="1400" dirty="0">
                          <a:effectLst/>
                        </a:rPr>
                        <a:t> Notebook essentials</a:t>
                      </a:r>
                      <a:endParaRPr lang="en-US" sz="1400" b="0" dirty="0">
                        <a:effectLst/>
                        <a:latin typeface="Arial" panose="020B0604020202020204" pitchFamily="34" charset="0"/>
                      </a:endParaRPr>
                    </a:p>
                  </a:txBody>
                  <a:tcPr marL="28575" marR="28575" marT="19050" marB="19050" anchor="b"/>
                </a:tc>
                <a:tc>
                  <a:txBody>
                    <a:bodyPr/>
                    <a:lstStyle/>
                    <a:p>
                      <a:pPr rtl="0" fontAlgn="b"/>
                      <a:r>
                        <a:rPr lang="en-US" sz="1400">
                          <a:effectLst/>
                        </a:rPr>
                        <a:t>Introduction to GenePattern Notebook</a:t>
                      </a:r>
                      <a:endParaRPr lang="en-US" sz="1400" b="0">
                        <a:solidFill>
                          <a:srgbClr val="000000"/>
                        </a:solidFill>
                        <a:effectLst/>
                        <a:latin typeface="Arial" panose="020B0604020202020204" pitchFamily="34" charset="0"/>
                      </a:endParaRPr>
                    </a:p>
                  </a:txBody>
                  <a:tcPr marL="0" marR="0" marT="19050" marB="19050" anchor="b"/>
                </a:tc>
                <a:extLst>
                  <a:ext uri="{0D108BD9-81ED-4DB2-BD59-A6C34878D82A}">
                    <a16:rowId xmlns:a16="http://schemas.microsoft.com/office/drawing/2014/main" val="165253485"/>
                  </a:ext>
                </a:extLst>
              </a:tr>
              <a:tr h="200025">
                <a:tc>
                  <a:txBody>
                    <a:bodyPr/>
                    <a:lstStyle/>
                    <a:p>
                      <a:pPr rtl="0" fontAlgn="b"/>
                      <a:endParaRPr lang="en-US" sz="1100" dirty="0">
                        <a:effectLst/>
                      </a:endParaRPr>
                    </a:p>
                  </a:txBody>
                  <a:tcPr marL="28575" marR="28575" marT="19050" marB="19050" anchor="b"/>
                </a:tc>
                <a:tc>
                  <a:txBody>
                    <a:bodyPr/>
                    <a:lstStyle/>
                    <a:p>
                      <a:pPr rtl="0" fontAlgn="b"/>
                      <a:r>
                        <a:rPr lang="en-US" sz="1400" dirty="0">
                          <a:effectLst/>
                        </a:rPr>
                        <a:t>Data Prep</a:t>
                      </a:r>
                      <a:endParaRPr lang="en-US" sz="1400" b="0" dirty="0">
                        <a:solidFill>
                          <a:srgbClr val="000000"/>
                        </a:solidFill>
                        <a:effectLst/>
                        <a:latin typeface="Arial" panose="020B0604020202020204" pitchFamily="34" charset="0"/>
                      </a:endParaRPr>
                    </a:p>
                  </a:txBody>
                  <a:tcPr marL="0" marR="0" marT="19050" marB="19050" anchor="b"/>
                </a:tc>
                <a:extLst>
                  <a:ext uri="{0D108BD9-81ED-4DB2-BD59-A6C34878D82A}">
                    <a16:rowId xmlns:a16="http://schemas.microsoft.com/office/drawing/2014/main" val="3656105744"/>
                  </a:ext>
                </a:extLst>
              </a:tr>
              <a:tr h="200025">
                <a:tc>
                  <a:txBody>
                    <a:bodyPr/>
                    <a:lstStyle/>
                    <a:p>
                      <a:pPr rtl="0" fontAlgn="b"/>
                      <a:r>
                        <a:rPr lang="en-US" sz="1400">
                          <a:effectLst/>
                        </a:rPr>
                        <a:t>ML and bioinformatic analysis and visualization</a:t>
                      </a:r>
                      <a:endParaRPr lang="en-US" sz="1400" b="0">
                        <a:effectLst/>
                        <a:latin typeface="Arial" panose="020B0604020202020204" pitchFamily="34" charset="0"/>
                      </a:endParaRPr>
                    </a:p>
                  </a:txBody>
                  <a:tcPr marL="28575" marR="28575" marT="19050" marB="19050" anchor="b"/>
                </a:tc>
                <a:tc>
                  <a:txBody>
                    <a:bodyPr/>
                    <a:lstStyle/>
                    <a:p>
                      <a:pPr rtl="0" fontAlgn="b"/>
                      <a:r>
                        <a:rPr lang="en-US" sz="1400">
                          <a:effectLst/>
                        </a:rPr>
                        <a:t>Differential Analysis</a:t>
                      </a:r>
                      <a:endParaRPr lang="en-US" sz="1400" b="0">
                        <a:solidFill>
                          <a:srgbClr val="000000"/>
                        </a:solidFill>
                        <a:effectLst/>
                        <a:latin typeface="Arial" panose="020B0604020202020204" pitchFamily="34" charset="0"/>
                      </a:endParaRPr>
                    </a:p>
                  </a:txBody>
                  <a:tcPr marL="0" marR="0" marT="19050" marB="19050" anchor="b"/>
                </a:tc>
                <a:extLst>
                  <a:ext uri="{0D108BD9-81ED-4DB2-BD59-A6C34878D82A}">
                    <a16:rowId xmlns:a16="http://schemas.microsoft.com/office/drawing/2014/main" val="873844578"/>
                  </a:ext>
                </a:extLst>
              </a:tr>
              <a:tr h="200025">
                <a:tc>
                  <a:txBody>
                    <a:bodyPr/>
                    <a:lstStyle/>
                    <a:p>
                      <a:pPr rtl="0" fontAlgn="b"/>
                      <a:endParaRPr lang="en-US" sz="1100" dirty="0">
                        <a:effectLst/>
                      </a:endParaRPr>
                    </a:p>
                  </a:txBody>
                  <a:tcPr marL="28575" marR="28575" marT="19050" marB="19050" anchor="b"/>
                </a:tc>
                <a:tc>
                  <a:txBody>
                    <a:bodyPr/>
                    <a:lstStyle/>
                    <a:p>
                      <a:pPr rtl="0" fontAlgn="b"/>
                      <a:r>
                        <a:rPr lang="en-US" sz="1400" dirty="0">
                          <a:effectLst/>
                        </a:rPr>
                        <a:t>GSEA</a:t>
                      </a:r>
                      <a:endParaRPr lang="en-US" sz="1400" b="0" dirty="0">
                        <a:solidFill>
                          <a:srgbClr val="000000"/>
                        </a:solidFill>
                        <a:effectLst/>
                        <a:latin typeface="Arial" panose="020B0604020202020204" pitchFamily="34" charset="0"/>
                      </a:endParaRPr>
                    </a:p>
                  </a:txBody>
                  <a:tcPr marL="28575" marR="28575" marT="19050" marB="19050" anchor="b"/>
                </a:tc>
                <a:extLst>
                  <a:ext uri="{0D108BD9-81ED-4DB2-BD59-A6C34878D82A}">
                    <a16:rowId xmlns:a16="http://schemas.microsoft.com/office/drawing/2014/main" val="1909642005"/>
                  </a:ext>
                </a:extLst>
              </a:tr>
              <a:tr h="200025">
                <a:tc>
                  <a:txBody>
                    <a:bodyPr/>
                    <a:lstStyle/>
                    <a:p>
                      <a:pPr rtl="0" fontAlgn="b"/>
                      <a:r>
                        <a:rPr lang="en-US" sz="1400" dirty="0">
                          <a:effectLst/>
                        </a:rPr>
                        <a:t>Break</a:t>
                      </a:r>
                    </a:p>
                  </a:txBody>
                  <a:tcPr marL="28575" marR="28575" marT="19050" marB="19050" anchor="b"/>
                </a:tc>
                <a:tc>
                  <a:txBody>
                    <a:bodyPr/>
                    <a:lstStyle/>
                    <a:p>
                      <a:pPr rtl="0" fontAlgn="b"/>
                      <a:endParaRPr lang="en-US" sz="1400" b="0" dirty="0">
                        <a:solidFill>
                          <a:srgbClr val="000000"/>
                        </a:solidFill>
                        <a:effectLst/>
                        <a:latin typeface="Arial" panose="020B0604020202020204" pitchFamily="34" charset="0"/>
                      </a:endParaRPr>
                    </a:p>
                  </a:txBody>
                  <a:tcPr marL="28575" marR="28575" marT="19050" marB="19050" anchor="b"/>
                </a:tc>
                <a:extLst>
                  <a:ext uri="{0D108BD9-81ED-4DB2-BD59-A6C34878D82A}">
                    <a16:rowId xmlns:a16="http://schemas.microsoft.com/office/drawing/2014/main" val="2110647383"/>
                  </a:ext>
                </a:extLst>
              </a:tr>
              <a:tr h="200025">
                <a:tc>
                  <a:txBody>
                    <a:bodyPr/>
                    <a:lstStyle/>
                    <a:p>
                      <a:pPr rtl="0" fontAlgn="b"/>
                      <a:r>
                        <a:rPr lang="en-US" sz="1400">
                          <a:effectLst/>
                        </a:rPr>
                        <a:t>ML and bioinformatic analysis and visualization</a:t>
                      </a:r>
                      <a:endParaRPr lang="en-US" sz="1400" b="0">
                        <a:effectLst/>
                        <a:latin typeface="Arial" panose="020B0604020202020204" pitchFamily="34" charset="0"/>
                      </a:endParaRPr>
                    </a:p>
                  </a:txBody>
                  <a:tcPr marL="28575" marR="28575" marT="19050" marB="19050" anchor="b"/>
                </a:tc>
                <a:tc>
                  <a:txBody>
                    <a:bodyPr/>
                    <a:lstStyle/>
                    <a:p>
                      <a:pPr rtl="0" fontAlgn="b"/>
                      <a:r>
                        <a:rPr lang="en-US" sz="1400">
                          <a:effectLst/>
                        </a:rPr>
                        <a:t>Clustering</a:t>
                      </a:r>
                      <a:endParaRPr lang="en-US" sz="1400" b="0">
                        <a:effectLst/>
                        <a:latin typeface="Arial" panose="020B0604020202020204" pitchFamily="34" charset="0"/>
                      </a:endParaRPr>
                    </a:p>
                  </a:txBody>
                  <a:tcPr marL="28575" marR="28575" marT="19050" marB="19050" anchor="b"/>
                </a:tc>
                <a:extLst>
                  <a:ext uri="{0D108BD9-81ED-4DB2-BD59-A6C34878D82A}">
                    <a16:rowId xmlns:a16="http://schemas.microsoft.com/office/drawing/2014/main" val="2694095450"/>
                  </a:ext>
                </a:extLst>
              </a:tr>
              <a:tr h="200025">
                <a:tc>
                  <a:txBody>
                    <a:bodyPr/>
                    <a:lstStyle/>
                    <a:p>
                      <a:pPr rtl="0" fontAlgn="b"/>
                      <a:endParaRPr lang="en-US" sz="1100" dirty="0">
                        <a:effectLst/>
                      </a:endParaRPr>
                    </a:p>
                  </a:txBody>
                  <a:tcPr marL="28575" marR="28575" marT="19050" marB="19050" anchor="b"/>
                </a:tc>
                <a:tc>
                  <a:txBody>
                    <a:bodyPr/>
                    <a:lstStyle/>
                    <a:p>
                      <a:pPr rtl="0" fontAlgn="b"/>
                      <a:r>
                        <a:rPr lang="en-US" sz="1400">
                          <a:effectLst/>
                        </a:rPr>
                        <a:t>Class Prediction</a:t>
                      </a:r>
                      <a:endParaRPr lang="en-US" sz="1400" b="0">
                        <a:effectLst/>
                        <a:latin typeface="Arial" panose="020B0604020202020204" pitchFamily="34" charset="0"/>
                      </a:endParaRPr>
                    </a:p>
                  </a:txBody>
                  <a:tcPr marL="28575" marR="28575" marT="19050" marB="19050" anchor="b"/>
                </a:tc>
                <a:extLst>
                  <a:ext uri="{0D108BD9-81ED-4DB2-BD59-A6C34878D82A}">
                    <a16:rowId xmlns:a16="http://schemas.microsoft.com/office/drawing/2014/main" val="1366206219"/>
                  </a:ext>
                </a:extLst>
              </a:tr>
              <a:tr h="200025">
                <a:tc>
                  <a:txBody>
                    <a:bodyPr/>
                    <a:lstStyle/>
                    <a:p>
                      <a:pPr rtl="0" fontAlgn="b"/>
                      <a:r>
                        <a:rPr lang="en-US" sz="1400">
                          <a:effectLst/>
                        </a:rPr>
                        <a:t>Notebooks for reproducible research and open science</a:t>
                      </a:r>
                      <a:endParaRPr lang="en-US" sz="1400" b="0">
                        <a:effectLst/>
                        <a:latin typeface="Arial" panose="020B0604020202020204" pitchFamily="34" charset="0"/>
                      </a:endParaRPr>
                    </a:p>
                  </a:txBody>
                  <a:tcPr marL="28575" marR="28575" marT="19050" marB="19050" anchor="b"/>
                </a:tc>
                <a:tc>
                  <a:txBody>
                    <a:bodyPr/>
                    <a:lstStyle/>
                    <a:p>
                      <a:pPr rtl="0" fontAlgn="b"/>
                      <a:endParaRPr lang="en-US" sz="2400">
                        <a:effectLst/>
                      </a:endParaRPr>
                    </a:p>
                  </a:txBody>
                  <a:tcPr marL="28575" marR="28575" marT="19050" marB="19050" anchor="b"/>
                </a:tc>
                <a:extLst>
                  <a:ext uri="{0D108BD9-81ED-4DB2-BD59-A6C34878D82A}">
                    <a16:rowId xmlns:a16="http://schemas.microsoft.com/office/drawing/2014/main" val="2098325253"/>
                  </a:ext>
                </a:extLst>
              </a:tr>
              <a:tr h="200025">
                <a:tc>
                  <a:txBody>
                    <a:bodyPr/>
                    <a:lstStyle/>
                    <a:p>
                      <a:pPr rtl="0" fontAlgn="b"/>
                      <a:r>
                        <a:rPr lang="en-US" sz="1400" dirty="0">
                          <a:effectLst/>
                        </a:rPr>
                        <a:t>Best practices for authoring and disseminating notebooks</a:t>
                      </a:r>
                      <a:endParaRPr lang="en-US" sz="1400" b="0" dirty="0">
                        <a:effectLst/>
                        <a:latin typeface="Arial" panose="020B0604020202020204" pitchFamily="34" charset="0"/>
                      </a:endParaRPr>
                    </a:p>
                  </a:txBody>
                  <a:tcPr marL="28575" marR="28575" marT="19050" marB="19050" anchor="b"/>
                </a:tc>
                <a:tc>
                  <a:txBody>
                    <a:bodyPr/>
                    <a:lstStyle/>
                    <a:p>
                      <a:pPr rtl="0" fontAlgn="b"/>
                      <a:endParaRPr lang="en-US" sz="2400">
                        <a:effectLst/>
                      </a:endParaRPr>
                    </a:p>
                  </a:txBody>
                  <a:tcPr marL="28575" marR="28575" marT="19050" marB="19050" anchor="b"/>
                </a:tc>
                <a:extLst>
                  <a:ext uri="{0D108BD9-81ED-4DB2-BD59-A6C34878D82A}">
                    <a16:rowId xmlns:a16="http://schemas.microsoft.com/office/drawing/2014/main" val="2886169885"/>
                  </a:ext>
                </a:extLst>
              </a:tr>
              <a:tr h="200025">
                <a:tc>
                  <a:txBody>
                    <a:bodyPr/>
                    <a:lstStyle/>
                    <a:p>
                      <a:pPr rtl="0" fontAlgn="b"/>
                      <a:r>
                        <a:rPr lang="en-US" sz="1400">
                          <a:effectLst/>
                        </a:rPr>
                        <a:t>Case study: single-cell RNA Seq analysis</a:t>
                      </a:r>
                      <a:endParaRPr lang="en-US" sz="1400" b="0">
                        <a:effectLst/>
                        <a:latin typeface="Arial" panose="020B0604020202020204" pitchFamily="34" charset="0"/>
                      </a:endParaRPr>
                    </a:p>
                  </a:txBody>
                  <a:tcPr marL="28575" marR="28575" marT="19050" marB="19050" anchor="b"/>
                </a:tc>
                <a:tc>
                  <a:txBody>
                    <a:bodyPr/>
                    <a:lstStyle/>
                    <a:p>
                      <a:pPr rtl="0" fontAlgn="b"/>
                      <a:endParaRPr lang="en-US" sz="2400">
                        <a:effectLst/>
                      </a:endParaRPr>
                    </a:p>
                  </a:txBody>
                  <a:tcPr marL="28575" marR="28575" marT="19050" marB="19050" anchor="b"/>
                </a:tc>
                <a:extLst>
                  <a:ext uri="{0D108BD9-81ED-4DB2-BD59-A6C34878D82A}">
                    <a16:rowId xmlns:a16="http://schemas.microsoft.com/office/drawing/2014/main" val="1924473350"/>
                  </a:ext>
                </a:extLst>
              </a:tr>
              <a:tr h="200025">
                <a:tc>
                  <a:txBody>
                    <a:bodyPr/>
                    <a:lstStyle/>
                    <a:p>
                      <a:pPr rtl="0" fontAlgn="b"/>
                      <a:r>
                        <a:rPr lang="en-US" sz="1400">
                          <a:effectLst/>
                        </a:rPr>
                        <a:t>Discussion and Q&amp;A</a:t>
                      </a:r>
                      <a:endParaRPr lang="en-US" sz="1400" b="0">
                        <a:effectLst/>
                        <a:latin typeface="Arial" panose="020B0604020202020204" pitchFamily="34" charset="0"/>
                      </a:endParaRPr>
                    </a:p>
                  </a:txBody>
                  <a:tcPr marL="28575" marR="28575" marT="19050" marB="19050" anchor="b"/>
                </a:tc>
                <a:tc>
                  <a:txBody>
                    <a:bodyPr/>
                    <a:lstStyle/>
                    <a:p>
                      <a:pPr rtl="0" fontAlgn="b"/>
                      <a:endParaRPr lang="en-US" sz="2400" dirty="0">
                        <a:effectLst/>
                      </a:endParaRPr>
                    </a:p>
                  </a:txBody>
                  <a:tcPr marL="28575" marR="28575" marT="19050" marB="19050" anchor="b"/>
                </a:tc>
                <a:extLst>
                  <a:ext uri="{0D108BD9-81ED-4DB2-BD59-A6C34878D82A}">
                    <a16:rowId xmlns:a16="http://schemas.microsoft.com/office/drawing/2014/main" val="219558569"/>
                  </a:ext>
                </a:extLst>
              </a:tr>
            </a:tbl>
          </a:graphicData>
        </a:graphic>
      </p:graphicFrame>
    </p:spTree>
    <p:extLst>
      <p:ext uri="{BB962C8B-B14F-4D97-AF65-F5344CB8AC3E}">
        <p14:creationId xmlns:p14="http://schemas.microsoft.com/office/powerpoint/2010/main" val="926709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Shape 318"/>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19" name="Shape 319"/>
          <p:cNvSpPr txBox="1"/>
          <p:nvPr/>
        </p:nvSpPr>
        <p:spPr>
          <a:xfrm>
            <a:off x="1729800" y="22320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00000"/>
                </a:solidFill>
                <a:latin typeface="+mj-lt"/>
                <a:ea typeface="Arial"/>
                <a:cs typeface="Arial"/>
                <a:sym typeface="Arial"/>
              </a:rPr>
              <a:t>GenePattern </a:t>
            </a:r>
            <a:br>
              <a:rPr lang="en-US" sz="4400" b="0" strike="noStrike" dirty="0">
                <a:solidFill>
                  <a:srgbClr val="000000"/>
                </a:solidFill>
                <a:latin typeface="+mj-lt"/>
                <a:ea typeface="Arial"/>
                <a:cs typeface="Arial"/>
                <a:sym typeface="Arial"/>
              </a:rPr>
            </a:br>
            <a:r>
              <a:rPr lang="en-US" sz="4400" b="0" strike="noStrike" dirty="0">
                <a:solidFill>
                  <a:srgbClr val="000000"/>
                </a:solidFill>
                <a:latin typeface="+mj-lt"/>
                <a:ea typeface="Arial"/>
                <a:cs typeface="Arial"/>
                <a:sym typeface="Arial"/>
              </a:rPr>
              <a:t>Notebook Repository</a:t>
            </a:r>
          </a:p>
        </p:txBody>
      </p:sp>
      <p:sp>
        <p:nvSpPr>
          <p:cNvPr id="321" name="Shape 321"/>
          <p:cNvSpPr txBox="1"/>
          <p:nvPr/>
        </p:nvSpPr>
        <p:spPr>
          <a:xfrm>
            <a:off x="0" y="6035400"/>
            <a:ext cx="8961120" cy="640080"/>
          </a:xfrm>
          <a:prstGeom prst="rect">
            <a:avLst/>
          </a:prstGeom>
          <a:noFill/>
          <a:ln>
            <a:noFill/>
          </a:ln>
        </p:spPr>
        <p:txBody>
          <a:bodyPr wrap="square" lIns="0" tIns="0" rIns="0" bIns="0" anchor="t" anchorCtr="0">
            <a:noAutofit/>
          </a:bodyPr>
          <a:lstStyle/>
          <a:p>
            <a:pPr marL="108000" lvl="0" algn="ctr">
              <a:buClr>
                <a:srgbClr val="050505"/>
              </a:buClr>
              <a:buSzPts val="900"/>
            </a:pPr>
            <a:r>
              <a:rPr lang="en-US" sz="3600" dirty="0" smtClean="0">
                <a:solidFill>
                  <a:srgbClr val="000000"/>
                </a:solidFill>
                <a:ea typeface="Arial"/>
                <a:cs typeface="Arial"/>
                <a:sym typeface="Arial"/>
              </a:rPr>
              <a:t>https://notebook.genepattern.org</a:t>
            </a:r>
            <a:endParaRPr lang="en-US" sz="3600" b="0" strike="noStrike" dirty="0">
              <a:solidFill>
                <a:srgbClr val="000000"/>
              </a:solidFill>
              <a:ea typeface="Arial"/>
              <a:cs typeface="Arial"/>
              <a:sym typeface="Arial"/>
            </a:endParaRPr>
          </a:p>
        </p:txBody>
      </p:sp>
      <p:pic>
        <p:nvPicPr>
          <p:cNvPr id="2" name="Picture 1"/>
          <p:cNvPicPr>
            <a:picLocks noChangeAspect="1"/>
          </p:cNvPicPr>
          <p:nvPr/>
        </p:nvPicPr>
        <p:blipFill>
          <a:blip r:embed="rId4"/>
          <a:stretch>
            <a:fillRect/>
          </a:stretch>
        </p:blipFill>
        <p:spPr>
          <a:xfrm>
            <a:off x="668655" y="1842135"/>
            <a:ext cx="7623810" cy="3783330"/>
          </a:xfrm>
          <a:prstGeom prst="rect">
            <a:avLst/>
          </a:prstGeom>
          <a:effectLst>
            <a:outerShdw blurRad="50800" dist="38100" dir="2700000" algn="tl" rotWithShape="0">
              <a:prstClr val="black">
                <a:alpha val="40000"/>
              </a:prstClr>
            </a:outerShdw>
          </a:effectLst>
        </p:spPr>
      </p:pic>
      <p:sp>
        <p:nvSpPr>
          <p:cNvPr id="3" name="Oval 2"/>
          <p:cNvSpPr/>
          <p:nvPr/>
        </p:nvSpPr>
        <p:spPr>
          <a:xfrm>
            <a:off x="5463540" y="2526030"/>
            <a:ext cx="2606040" cy="2972160"/>
          </a:xfrm>
          <a:prstGeom prst="ellipse">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789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Shape 326"/>
          <p:cNvPicPr preferRelativeResize="0"/>
          <p:nvPr/>
        </p:nvPicPr>
        <p:blipFill rotWithShape="1">
          <a:blip r:embed="rId3">
            <a:alphaModFix/>
          </a:blip>
          <a:srcRect/>
          <a:stretch/>
        </p:blipFill>
        <p:spPr>
          <a:xfrm>
            <a:off x="1809360" y="4480560"/>
            <a:ext cx="6977520" cy="1920240"/>
          </a:xfrm>
          <a:prstGeom prst="rect">
            <a:avLst/>
          </a:prstGeom>
          <a:noFill/>
          <a:ln w="9525" cap="flat" cmpd="sng">
            <a:solidFill>
              <a:srgbClr val="3465A4"/>
            </a:solidFill>
            <a:prstDash val="solid"/>
            <a:round/>
            <a:headEnd type="none" w="med" len="med"/>
            <a:tailEnd type="none" w="med" len="med"/>
          </a:ln>
          <a:effectLst>
            <a:outerShdw dist="101823" dir="2700000">
              <a:srgbClr val="808080"/>
            </a:outerShdw>
          </a:effectLst>
        </p:spPr>
      </p:pic>
      <p:pic>
        <p:nvPicPr>
          <p:cNvPr id="327" name="Shape 327"/>
          <p:cNvPicPr preferRelativeResize="0"/>
          <p:nvPr/>
        </p:nvPicPr>
        <p:blipFill rotWithShape="1">
          <a:blip r:embed="rId4">
            <a:alphaModFix/>
          </a:blip>
          <a:srcRect/>
          <a:stretch/>
        </p:blipFill>
        <p:spPr>
          <a:xfrm>
            <a:off x="457200" y="444240"/>
            <a:ext cx="1113840" cy="1161720"/>
          </a:xfrm>
          <a:prstGeom prst="rect">
            <a:avLst/>
          </a:prstGeom>
          <a:noFill/>
          <a:ln>
            <a:noFill/>
          </a:ln>
        </p:spPr>
      </p:pic>
      <p:sp>
        <p:nvSpPr>
          <p:cNvPr id="328" name="Shape 328"/>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00000"/>
                </a:solidFill>
                <a:latin typeface="Arial"/>
                <a:ea typeface="Arial"/>
                <a:cs typeface="Arial"/>
                <a:sym typeface="Arial"/>
              </a:rPr>
              <a:t>Notebook Workspace</a:t>
            </a:r>
          </a:p>
        </p:txBody>
      </p:sp>
      <p:sp>
        <p:nvSpPr>
          <p:cNvPr id="329" name="Shape 329"/>
          <p:cNvSpPr txBox="1"/>
          <p:nvPr/>
        </p:nvSpPr>
        <p:spPr>
          <a:xfrm>
            <a:off x="1470600" y="1654560"/>
            <a:ext cx="7347960"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00000"/>
              </a:buClr>
              <a:buSzPts val="1260"/>
              <a:buFont typeface="Noto Sans Symbols"/>
              <a:buChar char="●"/>
            </a:pPr>
            <a:r>
              <a:rPr lang="en-US" sz="2800" b="0" strike="noStrike">
                <a:solidFill>
                  <a:srgbClr val="000000"/>
                </a:solidFill>
                <a:latin typeface="Arial"/>
                <a:ea typeface="Arial"/>
                <a:cs typeface="Arial"/>
                <a:sym typeface="Arial"/>
              </a:rPr>
              <a:t>Lists your private notebooks and associated files.</a:t>
            </a:r>
          </a:p>
          <a:p>
            <a:pPr marL="432000" marR="0" lvl="0" indent="-324000" algn="l" rtl="0">
              <a:spcBef>
                <a:spcPts val="0"/>
              </a:spcBef>
              <a:buClr>
                <a:srgbClr val="000000"/>
              </a:buClr>
              <a:buSzPts val="1260"/>
              <a:buFont typeface="Noto Sans Symbols"/>
              <a:buChar char="●"/>
            </a:pPr>
            <a:r>
              <a:rPr lang="en-US" sz="2800" b="0" strike="noStrike">
                <a:solidFill>
                  <a:srgbClr val="000000"/>
                </a:solidFill>
                <a:latin typeface="Arial"/>
                <a:ea typeface="Arial"/>
                <a:cs typeface="Arial"/>
                <a:sym typeface="Arial"/>
              </a:rPr>
              <a:t>Copy, move, rename, delete, download and publish notebooks from here.</a:t>
            </a:r>
          </a:p>
        </p:txBody>
      </p:sp>
    </p:spTree>
    <p:extLst>
      <p:ext uri="{BB962C8B-B14F-4D97-AF65-F5344CB8AC3E}">
        <p14:creationId xmlns:p14="http://schemas.microsoft.com/office/powerpoint/2010/main" val="1876352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35" name="Shape 335"/>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Browse Public Notebooks</a:t>
            </a:r>
          </a:p>
        </p:txBody>
      </p:sp>
      <p:sp>
        <p:nvSpPr>
          <p:cNvPr id="336" name="Shape 336"/>
          <p:cNvSpPr txBox="1"/>
          <p:nvPr/>
        </p:nvSpPr>
        <p:spPr>
          <a:xfrm>
            <a:off x="1470240" y="1654560"/>
            <a:ext cx="7347960" cy="190017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700"/>
              <a:buFont typeface="Noto Sans Symbols"/>
              <a:buChar char="●"/>
            </a:pPr>
            <a:r>
              <a:rPr lang="en-US" sz="2800" b="0" strike="noStrike" dirty="0">
                <a:solidFill>
                  <a:srgbClr val="000000"/>
                </a:solidFill>
                <a:ea typeface="Arial"/>
                <a:cs typeface="Arial"/>
                <a:sym typeface="Arial"/>
              </a:rPr>
              <a:t>A variety of public notebooks are available in the GenePattern Notebook </a:t>
            </a:r>
            <a:r>
              <a:rPr lang="en-US" sz="2800" dirty="0" smtClean="0">
                <a:solidFill>
                  <a:srgbClr val="000000"/>
                </a:solidFill>
                <a:ea typeface="Arial"/>
                <a:cs typeface="Arial"/>
                <a:sym typeface="Arial"/>
              </a:rPr>
              <a:t>Library</a:t>
            </a:r>
            <a:r>
              <a:rPr lang="en-US" sz="2800" b="0" strike="noStrike" dirty="0" smtClean="0">
                <a:solidFill>
                  <a:srgbClr val="000000"/>
                </a:solidFill>
                <a:ea typeface="Arial"/>
                <a:cs typeface="Arial"/>
                <a:sym typeface="Arial"/>
              </a:rPr>
              <a:t>.</a:t>
            </a:r>
            <a:endParaRPr lang="en-US" sz="2800" b="0" strike="noStrike" dirty="0">
              <a:solidFill>
                <a:srgbClr val="000000"/>
              </a:solidFill>
              <a:ea typeface="Arial"/>
              <a:cs typeface="Arial"/>
              <a:sym typeface="Arial"/>
            </a:endParaRPr>
          </a:p>
          <a:p>
            <a:pPr marL="432000" marR="0" lvl="0" indent="-324000" algn="l" rtl="0">
              <a:spcBef>
                <a:spcPts val="0"/>
              </a:spcBef>
              <a:buClr>
                <a:srgbClr val="050505"/>
              </a:buClr>
              <a:buSzPts val="700"/>
              <a:buFont typeface="Noto Sans Symbols"/>
              <a:buChar char="●"/>
            </a:pPr>
            <a:r>
              <a:rPr lang="en-US" sz="2800" b="0" strike="noStrike" dirty="0">
                <a:solidFill>
                  <a:srgbClr val="000000"/>
                </a:solidFill>
                <a:ea typeface="Arial"/>
                <a:cs typeface="Arial"/>
                <a:sym typeface="Arial"/>
              </a:rPr>
              <a:t>Anyone can make a copy of these notebooks to read, run and reproduce.</a:t>
            </a:r>
          </a:p>
        </p:txBody>
      </p:sp>
      <p:pic>
        <p:nvPicPr>
          <p:cNvPr id="3" name="Picture 2"/>
          <p:cNvPicPr>
            <a:picLocks noChangeAspect="1"/>
          </p:cNvPicPr>
          <p:nvPr/>
        </p:nvPicPr>
        <p:blipFill>
          <a:blip r:embed="rId4"/>
          <a:stretch>
            <a:fillRect/>
          </a:stretch>
        </p:blipFill>
        <p:spPr>
          <a:xfrm>
            <a:off x="1737360" y="3554730"/>
            <a:ext cx="5876925" cy="302103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034256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Shape 349"/>
          <p:cNvPicPr preferRelativeResize="0"/>
          <p:nvPr/>
        </p:nvPicPr>
        <p:blipFill rotWithShape="1">
          <a:blip r:embed="rId3">
            <a:alphaModFix/>
          </a:blip>
          <a:srcRect/>
          <a:stretch/>
        </p:blipFill>
        <p:spPr>
          <a:xfrm>
            <a:off x="457200" y="444600"/>
            <a:ext cx="1113840" cy="1161720"/>
          </a:xfrm>
          <a:prstGeom prst="rect">
            <a:avLst/>
          </a:prstGeom>
          <a:noFill/>
          <a:ln>
            <a:noFill/>
          </a:ln>
        </p:spPr>
      </p:pic>
      <p:sp>
        <p:nvSpPr>
          <p:cNvPr id="350" name="Shape 350"/>
          <p:cNvSpPr txBox="1"/>
          <p:nvPr/>
        </p:nvSpPr>
        <p:spPr>
          <a:xfrm>
            <a:off x="1014120" y="1606320"/>
            <a:ext cx="7997945" cy="3977280"/>
          </a:xfrm>
          <a:prstGeom prst="rect">
            <a:avLst/>
          </a:prstGeom>
          <a:noFill/>
          <a:ln>
            <a:noFill/>
          </a:ln>
        </p:spPr>
        <p:txBody>
          <a:bodyPr wrap="square" lIns="0" tIns="0" rIns="0" bIns="0" anchor="t" anchorCtr="0">
            <a:noAutofit/>
          </a:bodyPr>
          <a:lstStyle/>
          <a:p>
            <a:pPr marL="450900" lvl="0" indent="-342900">
              <a:buClr>
                <a:srgbClr val="050505"/>
              </a:buClr>
              <a:buSzPct val="100000"/>
              <a:buFont typeface="Arial"/>
              <a:buChar char="•"/>
            </a:pPr>
            <a:r>
              <a:rPr lang="en-US" sz="2800" dirty="0">
                <a:solidFill>
                  <a:srgbClr val="000000"/>
                </a:solidFill>
                <a:ea typeface="Arial"/>
                <a:cs typeface="Arial"/>
                <a:sym typeface="Arial"/>
              </a:rPr>
              <a:t>Notebooks encapsulate a workflow, including analysis, documentation and other considerations, so that it can be easily reproduced.</a:t>
            </a:r>
          </a:p>
          <a:p>
            <a:pPr marL="108000" lvl="0">
              <a:buClr>
                <a:srgbClr val="050505"/>
              </a:buClr>
              <a:buSzPct val="100000"/>
            </a:pPr>
            <a:endParaRPr lang="en-US" sz="2800" dirty="0">
              <a:solidFill>
                <a:srgbClr val="000000"/>
              </a:solidFill>
              <a:ea typeface="Arial"/>
              <a:cs typeface="Arial"/>
              <a:sym typeface="Arial"/>
            </a:endParaRPr>
          </a:p>
          <a:p>
            <a:pPr marL="450900" indent="-342900">
              <a:buClr>
                <a:srgbClr val="050505"/>
              </a:buClr>
              <a:buSzPct val="100000"/>
              <a:buFont typeface="Arial"/>
              <a:buChar char="•"/>
            </a:pPr>
            <a:r>
              <a:rPr lang="en-US" sz="2800" dirty="0">
                <a:solidFill>
                  <a:srgbClr val="000000"/>
                </a:solidFill>
                <a:ea typeface="Arial"/>
                <a:cs typeface="Arial"/>
                <a:sym typeface="Arial"/>
              </a:rPr>
              <a:t>To achieve this, all notebooks are backed by a “kernel,” which is a complete contained computational environment.</a:t>
            </a:r>
          </a:p>
          <a:p>
            <a:pPr marL="450900" lvl="0" indent="-342900">
              <a:buClr>
                <a:srgbClr val="050505"/>
              </a:buClr>
              <a:buSzPct val="100000"/>
              <a:buFont typeface="Arial"/>
              <a:buChar char="•"/>
            </a:pPr>
            <a:endParaRPr lang="en-US" sz="2800" dirty="0">
              <a:solidFill>
                <a:srgbClr val="000000"/>
              </a:solidFill>
              <a:ea typeface="Arial"/>
              <a:cs typeface="Arial"/>
              <a:sym typeface="Arial"/>
            </a:endParaRPr>
          </a:p>
          <a:p>
            <a:pPr marL="450900" lvl="0" indent="-342900">
              <a:buClr>
                <a:srgbClr val="050505"/>
              </a:buClr>
              <a:buSzPct val="100000"/>
              <a:buFont typeface="Arial"/>
              <a:buChar char="•"/>
            </a:pPr>
            <a:r>
              <a:rPr lang="en-US" sz="2800" dirty="0">
                <a:solidFill>
                  <a:srgbClr val="000000"/>
                </a:solidFill>
                <a:ea typeface="Arial"/>
                <a:cs typeface="Arial"/>
                <a:sym typeface="Arial"/>
              </a:rPr>
              <a:t>The kernel provides programmatic capabilities for users who want to code, and also allows for for interactive widgets for users who don’t want to code.</a:t>
            </a:r>
            <a:endParaRPr lang="en-US" sz="2800" b="0" strike="noStrike" dirty="0">
              <a:solidFill>
                <a:srgbClr val="000000"/>
              </a:solidFill>
              <a:ea typeface="Arial"/>
              <a:cs typeface="Arial"/>
              <a:sym typeface="Arial"/>
            </a:endParaRPr>
          </a:p>
        </p:txBody>
      </p:sp>
      <p:sp>
        <p:nvSpPr>
          <p:cNvPr id="351" name="Shape 351"/>
          <p:cNvSpPr txBox="1"/>
          <p:nvPr/>
        </p:nvSpPr>
        <p:spPr>
          <a:xfrm>
            <a:off x="1737360" y="22320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a:solidFill>
                  <a:srgbClr val="050505"/>
                </a:solidFill>
                <a:latin typeface="Arial"/>
                <a:ea typeface="Arial"/>
                <a:cs typeface="Arial"/>
                <a:sym typeface="Arial"/>
              </a:rPr>
              <a:t>Understanding Notebooks</a:t>
            </a:r>
          </a:p>
        </p:txBody>
      </p:sp>
    </p:spTree>
    <p:extLst>
      <p:ext uri="{BB962C8B-B14F-4D97-AF65-F5344CB8AC3E}">
        <p14:creationId xmlns:p14="http://schemas.microsoft.com/office/powerpoint/2010/main" val="3983450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Shape 356"/>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57" name="Shape 35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Name, Save &amp; Checkpoint Notebooks</a:t>
            </a:r>
          </a:p>
        </p:txBody>
      </p:sp>
      <p:sp>
        <p:nvSpPr>
          <p:cNvPr id="358" name="Shape 358"/>
          <p:cNvSpPr txBox="1"/>
          <p:nvPr/>
        </p:nvSpPr>
        <p:spPr>
          <a:xfrm>
            <a:off x="1470240" y="1654560"/>
            <a:ext cx="7347960"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509" b="0" strike="noStrike" dirty="0">
                <a:solidFill>
                  <a:srgbClr val="000000"/>
                </a:solidFill>
                <a:ea typeface="Arial"/>
                <a:cs typeface="Arial"/>
                <a:sym typeface="Arial"/>
              </a:rPr>
              <a:t>Name or rename notebooks</a:t>
            </a:r>
          </a:p>
          <a:p>
            <a:pPr marL="432000" marR="0" lvl="0" indent="-324000" algn="l" rtl="0">
              <a:spcBef>
                <a:spcPts val="0"/>
              </a:spcBef>
              <a:buClr>
                <a:srgbClr val="050505"/>
              </a:buClr>
              <a:buSzPts val="877"/>
              <a:buFont typeface="Noto Sans Symbols"/>
              <a:buChar char="●"/>
            </a:pPr>
            <a:r>
              <a:rPr lang="en-US" sz="3509" b="0" strike="noStrike" dirty="0">
                <a:solidFill>
                  <a:srgbClr val="000000"/>
                </a:solidFill>
                <a:ea typeface="Arial"/>
                <a:cs typeface="Arial"/>
                <a:sym typeface="Arial"/>
              </a:rPr>
              <a:t>Save or revert to a checkpoint</a:t>
            </a:r>
          </a:p>
          <a:p>
            <a:pPr marL="432000" marR="0" lvl="0" indent="-324000" algn="l" rtl="0">
              <a:spcBef>
                <a:spcPts val="0"/>
              </a:spcBef>
              <a:buClr>
                <a:srgbClr val="050505"/>
              </a:buClr>
              <a:buSzPts val="877"/>
              <a:buFont typeface="Noto Sans Symbols"/>
              <a:buChar char="●"/>
            </a:pPr>
            <a:r>
              <a:rPr lang="en-US" sz="3509" b="0" strike="noStrike" dirty="0">
                <a:solidFill>
                  <a:srgbClr val="000000"/>
                </a:solidFill>
                <a:ea typeface="Arial"/>
                <a:cs typeface="Arial"/>
                <a:sym typeface="Arial"/>
              </a:rPr>
              <a:t>Make a duplicate notebook</a:t>
            </a:r>
          </a:p>
        </p:txBody>
      </p:sp>
      <p:pic>
        <p:nvPicPr>
          <p:cNvPr id="2" name="Picture 1"/>
          <p:cNvPicPr>
            <a:picLocks noChangeAspect="1"/>
          </p:cNvPicPr>
          <p:nvPr/>
        </p:nvPicPr>
        <p:blipFill>
          <a:blip r:embed="rId4"/>
          <a:stretch>
            <a:fillRect/>
          </a:stretch>
        </p:blipFill>
        <p:spPr>
          <a:xfrm>
            <a:off x="1470240" y="3446513"/>
            <a:ext cx="6463145" cy="2983414"/>
          </a:xfrm>
          <a:prstGeom prst="rect">
            <a:avLst/>
          </a:prstGeom>
        </p:spPr>
      </p:pic>
      <p:sp>
        <p:nvSpPr>
          <p:cNvPr id="3" name="Rounded Rectangle 2"/>
          <p:cNvSpPr/>
          <p:nvPr/>
        </p:nvSpPr>
        <p:spPr>
          <a:xfrm>
            <a:off x="1571040" y="4613564"/>
            <a:ext cx="974733" cy="24938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036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p:nvPr/>
        </p:nvSpPr>
        <p:spPr>
          <a:xfrm>
            <a:off x="1747620" y="3402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a:solidFill>
                  <a:srgbClr val="050505"/>
                </a:solidFill>
                <a:latin typeface="+mj-lt"/>
                <a:ea typeface="Arial"/>
                <a:cs typeface="Arial"/>
                <a:sym typeface="Arial"/>
              </a:rPr>
              <a:t>GenePattern Cells</a:t>
            </a:r>
          </a:p>
        </p:txBody>
      </p:sp>
      <p:pic>
        <p:nvPicPr>
          <p:cNvPr id="388" name="Shape 388"/>
          <p:cNvPicPr preferRelativeResize="0"/>
          <p:nvPr/>
        </p:nvPicPr>
        <p:blipFill rotWithShape="1">
          <a:blip r:embed="rId3">
            <a:alphaModFix/>
          </a:blip>
          <a:srcRect/>
          <a:stretch/>
        </p:blipFill>
        <p:spPr>
          <a:xfrm>
            <a:off x="457200" y="187920"/>
            <a:ext cx="1113840" cy="1161720"/>
          </a:xfrm>
          <a:prstGeom prst="rect">
            <a:avLst/>
          </a:prstGeom>
          <a:noFill/>
          <a:ln>
            <a:noFill/>
          </a:ln>
        </p:spPr>
      </p:pic>
      <p:sp>
        <p:nvSpPr>
          <p:cNvPr id="392" name="Shape 392"/>
          <p:cNvSpPr txBox="1"/>
          <p:nvPr/>
        </p:nvSpPr>
        <p:spPr>
          <a:xfrm>
            <a:off x="602673" y="1371600"/>
            <a:ext cx="2140527" cy="6267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2000" b="0" strike="noStrike" dirty="0" smtClean="0">
                <a:solidFill>
                  <a:srgbClr val="000000"/>
                </a:solidFill>
                <a:ea typeface="Arial"/>
                <a:cs typeface="Arial"/>
                <a:sym typeface="Arial"/>
              </a:rPr>
              <a:t>Auth</a:t>
            </a:r>
            <a:r>
              <a:rPr lang="en-US" sz="2000" dirty="0" smtClean="0">
                <a:solidFill>
                  <a:srgbClr val="000000"/>
                </a:solidFill>
                <a:ea typeface="Arial"/>
                <a:cs typeface="Arial"/>
                <a:sym typeface="Arial"/>
              </a:rPr>
              <a:t>entication</a:t>
            </a:r>
            <a:endParaRPr lang="en-US" sz="2000" b="0" strike="noStrike" dirty="0">
              <a:solidFill>
                <a:srgbClr val="000000"/>
              </a:solidFill>
              <a:ea typeface="Arial"/>
              <a:cs typeface="Arial"/>
              <a:sym typeface="Arial"/>
            </a:endParaRPr>
          </a:p>
          <a:p>
            <a:pPr marL="0" marR="0" lvl="0" indent="0" algn="ctr" rtl="0">
              <a:spcBef>
                <a:spcPts val="0"/>
              </a:spcBef>
              <a:buNone/>
            </a:pPr>
            <a:r>
              <a:rPr lang="en-US" sz="2000" b="0" strike="noStrike" dirty="0">
                <a:solidFill>
                  <a:srgbClr val="000000"/>
                </a:solidFill>
                <a:ea typeface="Arial"/>
                <a:cs typeface="Arial"/>
                <a:sym typeface="Arial"/>
              </a:rPr>
              <a:t>Cell</a:t>
            </a:r>
          </a:p>
        </p:txBody>
      </p:sp>
      <p:sp>
        <p:nvSpPr>
          <p:cNvPr id="393" name="Shape 393"/>
          <p:cNvSpPr txBox="1"/>
          <p:nvPr/>
        </p:nvSpPr>
        <p:spPr>
          <a:xfrm>
            <a:off x="1153456" y="3706803"/>
            <a:ext cx="1038960" cy="8949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2000" b="0" strike="noStrike" dirty="0">
                <a:solidFill>
                  <a:srgbClr val="000000"/>
                </a:solidFill>
                <a:ea typeface="Arial"/>
                <a:cs typeface="Arial"/>
                <a:sym typeface="Arial"/>
              </a:rPr>
              <a:t>Analysis</a:t>
            </a:r>
          </a:p>
          <a:p>
            <a:pPr marL="0" marR="0" lvl="0" indent="0" algn="ctr" rtl="0">
              <a:spcBef>
                <a:spcPts val="0"/>
              </a:spcBef>
              <a:buNone/>
            </a:pPr>
            <a:r>
              <a:rPr lang="en-US" sz="2000" b="0" strike="noStrike" dirty="0">
                <a:solidFill>
                  <a:srgbClr val="000000"/>
                </a:solidFill>
                <a:ea typeface="Arial"/>
                <a:cs typeface="Arial"/>
                <a:sym typeface="Arial"/>
              </a:rPr>
              <a:t>Cell</a:t>
            </a:r>
          </a:p>
        </p:txBody>
      </p:sp>
      <p:pic>
        <p:nvPicPr>
          <p:cNvPr id="3" name="Picture 2"/>
          <p:cNvPicPr>
            <a:picLocks noChangeAspect="1"/>
          </p:cNvPicPr>
          <p:nvPr/>
        </p:nvPicPr>
        <p:blipFill>
          <a:blip r:embed="rId4"/>
          <a:stretch>
            <a:fillRect/>
          </a:stretch>
        </p:blipFill>
        <p:spPr>
          <a:xfrm>
            <a:off x="2674434" y="1371600"/>
            <a:ext cx="6421692" cy="2130122"/>
          </a:xfrm>
          <a:prstGeom prst="rect">
            <a:avLst/>
          </a:prstGeom>
        </p:spPr>
      </p:pic>
      <p:pic>
        <p:nvPicPr>
          <p:cNvPr id="4" name="Picture 3"/>
          <p:cNvPicPr>
            <a:picLocks noChangeAspect="1"/>
          </p:cNvPicPr>
          <p:nvPr/>
        </p:nvPicPr>
        <p:blipFill>
          <a:blip r:embed="rId5"/>
          <a:stretch>
            <a:fillRect/>
          </a:stretch>
        </p:blipFill>
        <p:spPr>
          <a:xfrm>
            <a:off x="2589501" y="1405849"/>
            <a:ext cx="6554499" cy="2193564"/>
          </a:xfrm>
          <a:prstGeom prst="rect">
            <a:avLst/>
          </a:prstGeom>
        </p:spPr>
      </p:pic>
      <p:pic>
        <p:nvPicPr>
          <p:cNvPr id="5" name="Picture 4"/>
          <p:cNvPicPr>
            <a:picLocks noChangeAspect="1"/>
          </p:cNvPicPr>
          <p:nvPr/>
        </p:nvPicPr>
        <p:blipFill>
          <a:blip r:embed="rId6"/>
          <a:stretch>
            <a:fillRect/>
          </a:stretch>
        </p:blipFill>
        <p:spPr>
          <a:xfrm>
            <a:off x="2589501" y="3598553"/>
            <a:ext cx="6558165" cy="3259447"/>
          </a:xfrm>
          <a:prstGeom prst="rect">
            <a:avLst/>
          </a:prstGeom>
        </p:spPr>
      </p:pic>
    </p:spTree>
    <p:extLst>
      <p:ext uri="{BB962C8B-B14F-4D97-AF65-F5344CB8AC3E}">
        <p14:creationId xmlns:p14="http://schemas.microsoft.com/office/powerpoint/2010/main" val="405004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Authentication Cells</a:t>
            </a:r>
          </a:p>
        </p:txBody>
      </p:sp>
      <p:pic>
        <p:nvPicPr>
          <p:cNvPr id="400" name="Shape 400"/>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6" name="Picture 5"/>
          <p:cNvPicPr>
            <a:picLocks noChangeAspect="1"/>
          </p:cNvPicPr>
          <p:nvPr/>
        </p:nvPicPr>
        <p:blipFill>
          <a:blip r:embed="rId4"/>
          <a:stretch>
            <a:fillRect/>
          </a:stretch>
        </p:blipFill>
        <p:spPr>
          <a:xfrm>
            <a:off x="1464944" y="1604880"/>
            <a:ext cx="6554499" cy="2193564"/>
          </a:xfrm>
          <a:prstGeom prst="rect">
            <a:avLst/>
          </a:prstGeom>
        </p:spPr>
      </p:pic>
      <p:pic>
        <p:nvPicPr>
          <p:cNvPr id="4" name="Picture 3"/>
          <p:cNvPicPr>
            <a:picLocks noChangeAspect="1"/>
          </p:cNvPicPr>
          <p:nvPr/>
        </p:nvPicPr>
        <p:blipFill>
          <a:blip r:embed="rId5"/>
          <a:stretch>
            <a:fillRect/>
          </a:stretch>
        </p:blipFill>
        <p:spPr>
          <a:xfrm>
            <a:off x="1267725" y="4023473"/>
            <a:ext cx="6948936" cy="2314022"/>
          </a:xfrm>
          <a:prstGeom prst="rect">
            <a:avLst/>
          </a:prstGeom>
        </p:spPr>
      </p:pic>
    </p:spTree>
    <p:extLst>
      <p:ext uri="{BB962C8B-B14F-4D97-AF65-F5344CB8AC3E}">
        <p14:creationId xmlns:p14="http://schemas.microsoft.com/office/powerpoint/2010/main" val="6086238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a:solidFill>
                  <a:srgbClr val="050505"/>
                </a:solidFill>
                <a:latin typeface="+mj-lt"/>
                <a:ea typeface="Arial"/>
                <a:cs typeface="Arial"/>
                <a:sym typeface="Arial"/>
              </a:rPr>
              <a:t>Analysis Cells</a:t>
            </a:r>
          </a:p>
        </p:txBody>
      </p:sp>
      <p:pic>
        <p:nvPicPr>
          <p:cNvPr id="408" name="Shape 408"/>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2" name="Picture 1"/>
          <p:cNvPicPr>
            <a:picLocks noChangeAspect="1"/>
          </p:cNvPicPr>
          <p:nvPr/>
        </p:nvPicPr>
        <p:blipFill>
          <a:blip r:embed="rId4"/>
          <a:stretch>
            <a:fillRect/>
          </a:stretch>
        </p:blipFill>
        <p:spPr>
          <a:xfrm>
            <a:off x="457200" y="1805353"/>
            <a:ext cx="8491232" cy="4363915"/>
          </a:xfrm>
          <a:prstGeom prst="rect">
            <a:avLst/>
          </a:prstGeom>
        </p:spPr>
      </p:pic>
    </p:spTree>
    <p:extLst>
      <p:ext uri="{BB962C8B-B14F-4D97-AF65-F5344CB8AC3E}">
        <p14:creationId xmlns:p14="http://schemas.microsoft.com/office/powerpoint/2010/main" val="41233006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smtClean="0">
                <a:solidFill>
                  <a:srgbClr val="050505"/>
                </a:solidFill>
                <a:latin typeface="+mj-lt"/>
                <a:ea typeface="Arial"/>
                <a:cs typeface="Arial"/>
                <a:sym typeface="Arial"/>
              </a:rPr>
              <a:t>Job/Result </a:t>
            </a:r>
            <a:r>
              <a:rPr lang="en-US" sz="4800" b="0" strike="noStrike" dirty="0">
                <a:solidFill>
                  <a:srgbClr val="050505"/>
                </a:solidFill>
                <a:latin typeface="+mj-lt"/>
                <a:ea typeface="Arial"/>
                <a:cs typeface="Arial"/>
                <a:sym typeface="Arial"/>
              </a:rPr>
              <a:t>Cells</a:t>
            </a:r>
          </a:p>
        </p:txBody>
      </p:sp>
      <p:pic>
        <p:nvPicPr>
          <p:cNvPr id="415" name="Shape 415"/>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2" name="Picture 1"/>
          <p:cNvPicPr>
            <a:picLocks noChangeAspect="1"/>
          </p:cNvPicPr>
          <p:nvPr/>
        </p:nvPicPr>
        <p:blipFill>
          <a:blip r:embed="rId4"/>
          <a:stretch>
            <a:fillRect/>
          </a:stretch>
        </p:blipFill>
        <p:spPr>
          <a:xfrm>
            <a:off x="1570963" y="1274793"/>
            <a:ext cx="7429113" cy="1425567"/>
          </a:xfrm>
          <a:prstGeom prst="rect">
            <a:avLst/>
          </a:prstGeom>
        </p:spPr>
      </p:pic>
      <p:pic>
        <p:nvPicPr>
          <p:cNvPr id="3" name="Picture 2"/>
          <p:cNvPicPr>
            <a:picLocks noChangeAspect="1"/>
          </p:cNvPicPr>
          <p:nvPr/>
        </p:nvPicPr>
        <p:blipFill>
          <a:blip r:embed="rId5"/>
          <a:stretch>
            <a:fillRect/>
          </a:stretch>
        </p:blipFill>
        <p:spPr>
          <a:xfrm>
            <a:off x="1654893" y="1346531"/>
            <a:ext cx="7261251" cy="4998952"/>
          </a:xfrm>
          <a:prstGeom prst="rect">
            <a:avLst/>
          </a:prstGeom>
        </p:spPr>
      </p:pic>
    </p:spTree>
    <p:extLst>
      <p:ext uri="{BB962C8B-B14F-4D97-AF65-F5344CB8AC3E}">
        <p14:creationId xmlns:p14="http://schemas.microsoft.com/office/powerpoint/2010/main" val="15983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503" name="Shape 503"/>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3600" b="0" strike="noStrike" dirty="0">
                <a:solidFill>
                  <a:srgbClr val="050505"/>
                </a:solidFill>
                <a:latin typeface="Arial"/>
                <a:ea typeface="Arial"/>
                <a:cs typeface="Arial"/>
                <a:sym typeface="Arial"/>
              </a:rPr>
              <a:t>Running GenePattern Notebook</a:t>
            </a:r>
          </a:p>
        </p:txBody>
      </p:sp>
      <p:sp>
        <p:nvSpPr>
          <p:cNvPr id="504" name="Shape 504"/>
          <p:cNvSpPr txBox="1"/>
          <p:nvPr/>
        </p:nvSpPr>
        <p:spPr>
          <a:xfrm>
            <a:off x="1470240" y="1605600"/>
            <a:ext cx="7347960" cy="38944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ct val="75000"/>
              <a:buFont typeface="Noto Sans Symbols"/>
              <a:buChar char="●"/>
            </a:pPr>
            <a:r>
              <a:rPr lang="en-US" sz="3200" b="0" strike="noStrike" dirty="0">
                <a:solidFill>
                  <a:srgbClr val="000000"/>
                </a:solidFill>
                <a:latin typeface="Arial"/>
                <a:ea typeface="Arial"/>
                <a:cs typeface="Arial"/>
                <a:sym typeface="Arial"/>
              </a:rPr>
              <a:t>Run using the GenePattern Notebook Repository.</a:t>
            </a:r>
          </a:p>
          <a:p>
            <a:pPr marL="432000" marR="0" lvl="0" indent="-324000" algn="l" rtl="0">
              <a:spcBef>
                <a:spcPts val="0"/>
              </a:spcBef>
              <a:buClr>
                <a:srgbClr val="050505"/>
              </a:buClr>
              <a:buSzPct val="75000"/>
              <a:buFont typeface="Noto Sans Symbols"/>
              <a:buChar char="●"/>
            </a:pPr>
            <a:endParaRPr lang="en-US" sz="3200" b="0" strike="noStrike" dirty="0">
              <a:solidFill>
                <a:srgbClr val="000000"/>
              </a:solidFill>
              <a:latin typeface="Arial"/>
              <a:ea typeface="Arial"/>
              <a:cs typeface="Arial"/>
              <a:sym typeface="Arial"/>
            </a:endParaRPr>
          </a:p>
          <a:p>
            <a:pPr marL="432000" marR="0" lvl="0" indent="-324000" algn="l" rtl="0">
              <a:spcBef>
                <a:spcPts val="0"/>
              </a:spcBef>
              <a:buClr>
                <a:srgbClr val="050505"/>
              </a:buClr>
              <a:buSzPct val="75000"/>
              <a:buFont typeface="Noto Sans Symbols"/>
              <a:buChar char="●"/>
            </a:pPr>
            <a:r>
              <a:rPr lang="en-US" sz="3200" b="0" strike="noStrike" dirty="0">
                <a:solidFill>
                  <a:srgbClr val="000000"/>
                </a:solidFill>
                <a:latin typeface="Arial"/>
                <a:ea typeface="Arial"/>
                <a:cs typeface="Arial"/>
                <a:sym typeface="Arial"/>
              </a:rPr>
              <a:t>Install on your own computer by installing through the </a:t>
            </a:r>
            <a:r>
              <a:rPr lang="en-US" sz="3200" b="0" strike="noStrike" dirty="0">
                <a:solidFill>
                  <a:srgbClr val="000000"/>
                </a:solidFill>
                <a:latin typeface="Courier"/>
                <a:ea typeface="Arial"/>
                <a:cs typeface="Courier"/>
                <a:sym typeface="Arial"/>
              </a:rPr>
              <a:t>pip</a:t>
            </a:r>
            <a:r>
              <a:rPr lang="en-US" sz="3200" b="0" strike="noStrike" dirty="0">
                <a:solidFill>
                  <a:srgbClr val="000000"/>
                </a:solidFill>
                <a:latin typeface="Arial"/>
                <a:ea typeface="Arial"/>
                <a:cs typeface="Arial"/>
                <a:sym typeface="Arial"/>
              </a:rPr>
              <a:t> or </a:t>
            </a:r>
            <a:r>
              <a:rPr lang="en-US" sz="3200" b="0" strike="noStrike" dirty="0" err="1">
                <a:solidFill>
                  <a:srgbClr val="000000"/>
                </a:solidFill>
                <a:latin typeface="Courier"/>
                <a:ea typeface="Arial"/>
                <a:cs typeface="Courier"/>
                <a:sym typeface="Arial"/>
              </a:rPr>
              <a:t>conda</a:t>
            </a:r>
            <a:r>
              <a:rPr lang="en-US" sz="3200" b="0" strike="noStrike" dirty="0">
                <a:solidFill>
                  <a:srgbClr val="000000"/>
                </a:solidFill>
                <a:latin typeface="Arial"/>
                <a:ea typeface="Arial"/>
                <a:cs typeface="Arial"/>
                <a:sym typeface="Arial"/>
              </a:rPr>
              <a:t> package managers.</a:t>
            </a:r>
          </a:p>
          <a:p>
            <a:pPr marL="432000" marR="0" lvl="0" indent="-324000" algn="l" rtl="0">
              <a:spcBef>
                <a:spcPts val="0"/>
              </a:spcBef>
              <a:buClr>
                <a:srgbClr val="050505"/>
              </a:buClr>
              <a:buSzPct val="75000"/>
              <a:buFont typeface="Noto Sans Symbols"/>
              <a:buChar char="●"/>
            </a:pPr>
            <a:endParaRPr lang="en-US" sz="3200" b="0" strike="noStrike" dirty="0">
              <a:solidFill>
                <a:srgbClr val="000000"/>
              </a:solidFill>
              <a:latin typeface="Arial"/>
              <a:ea typeface="Arial"/>
              <a:cs typeface="Arial"/>
              <a:sym typeface="Arial"/>
            </a:endParaRPr>
          </a:p>
          <a:p>
            <a:pPr marL="432000" marR="0" lvl="0" indent="-324000" algn="l" rtl="0">
              <a:spcBef>
                <a:spcPts val="0"/>
              </a:spcBef>
              <a:buClr>
                <a:srgbClr val="050505"/>
              </a:buClr>
              <a:buSzPct val="75000"/>
              <a:buFont typeface="Noto Sans Symbols"/>
              <a:buChar char="●"/>
            </a:pPr>
            <a:r>
              <a:rPr lang="en-US" sz="3200" b="0" strike="noStrike" dirty="0">
                <a:solidFill>
                  <a:srgbClr val="000000"/>
                </a:solidFill>
                <a:latin typeface="Arial"/>
                <a:ea typeface="Arial"/>
                <a:cs typeface="Arial"/>
                <a:sym typeface="Arial"/>
              </a:rPr>
              <a:t>A GenePattern Notebook </a:t>
            </a:r>
            <a:r>
              <a:rPr lang="en-US" sz="3200" b="0" strike="noStrike" dirty="0" err="1">
                <a:solidFill>
                  <a:srgbClr val="000000"/>
                </a:solidFill>
                <a:latin typeface="Arial"/>
                <a:ea typeface="Arial"/>
                <a:cs typeface="Arial"/>
                <a:sym typeface="Arial"/>
              </a:rPr>
              <a:t>Docker</a:t>
            </a:r>
            <a:r>
              <a:rPr lang="en-US" sz="3200" b="0" strike="noStrike" dirty="0">
                <a:solidFill>
                  <a:srgbClr val="000000"/>
                </a:solidFill>
                <a:latin typeface="Arial"/>
                <a:ea typeface="Arial"/>
                <a:cs typeface="Arial"/>
                <a:sym typeface="Arial"/>
              </a:rPr>
              <a:t> image is available.</a:t>
            </a:r>
          </a:p>
        </p:txBody>
      </p:sp>
    </p:spTree>
    <p:extLst>
      <p:ext uri="{BB962C8B-B14F-4D97-AF65-F5344CB8AC3E}">
        <p14:creationId xmlns:p14="http://schemas.microsoft.com/office/powerpoint/2010/main" val="677138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7448" y="2005491"/>
            <a:ext cx="6758838" cy="2246769"/>
          </a:xfrm>
          <a:prstGeom prst="rect">
            <a:avLst/>
          </a:prstGeom>
          <a:noFill/>
        </p:spPr>
        <p:txBody>
          <a:bodyPr wrap="none" rtlCol="0">
            <a:spAutoFit/>
          </a:bodyPr>
          <a:lstStyle/>
          <a:p>
            <a:pPr algn="ctr"/>
            <a:r>
              <a:rPr lang="en-US" sz="2800" dirty="0"/>
              <a:t>Register for an account at: </a:t>
            </a:r>
          </a:p>
          <a:p>
            <a:pPr algn="ctr"/>
            <a:r>
              <a:rPr lang="en-US" sz="2800" b="1" dirty="0" err="1"/>
              <a:t>notebook.genepattern.org</a:t>
            </a:r>
            <a:endParaRPr lang="en-US" sz="2800" b="1" dirty="0"/>
          </a:p>
          <a:p>
            <a:pPr algn="ctr"/>
            <a:endParaRPr lang="en-US" sz="2800" dirty="0"/>
          </a:p>
          <a:p>
            <a:pPr algn="ctr"/>
            <a:r>
              <a:rPr lang="en-US" sz="2800" dirty="0"/>
              <a:t>No spaces or special characters in usernames</a:t>
            </a:r>
          </a:p>
          <a:p>
            <a:pPr marL="457200" indent="-457200" algn="ctr">
              <a:buFontTx/>
              <a:buChar char="-"/>
            </a:pPr>
            <a:endParaRPr lang="en-US" sz="2800" b="1" dirty="0"/>
          </a:p>
        </p:txBody>
      </p:sp>
    </p:spTree>
    <p:extLst>
      <p:ext uri="{BB962C8B-B14F-4D97-AF65-F5344CB8AC3E}">
        <p14:creationId xmlns:p14="http://schemas.microsoft.com/office/powerpoint/2010/main" val="368660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304800" y="6407"/>
            <a:ext cx="8572500" cy="400089"/>
          </a:xfrm>
          <a:prstGeom prst="rect">
            <a:avLst/>
          </a:prstGeom>
          <a:noFill/>
          <a:ln w="9525">
            <a:noFill/>
            <a:miter lim="800000"/>
            <a:headEnd/>
            <a:tailEnd/>
          </a:ln>
        </p:spPr>
        <p:txBody>
          <a:bodyPr lIns="45700" tIns="22850" rIns="45700" bIns="22850">
            <a:spAutoFit/>
          </a:bodyPr>
          <a:lstStyle/>
          <a:p>
            <a:pPr algn="ctr" defTabSz="457200"/>
            <a:r>
              <a:rPr lang="en-US" sz="2300" b="1" dirty="0" smtClean="0">
                <a:solidFill>
                  <a:srgbClr val="000000"/>
                </a:solidFill>
                <a:latin typeface="Avenir Heavy"/>
                <a:ea typeface="ＭＳ Ｐゴシック" pitchFamily="31" charset="-128"/>
                <a:cs typeface="Avenir Heavy"/>
              </a:rPr>
              <a:t>The </a:t>
            </a:r>
            <a:r>
              <a:rPr lang="en-US" sz="2300" b="1" dirty="0" err="1" smtClean="0">
                <a:solidFill>
                  <a:srgbClr val="000000"/>
                </a:solidFill>
                <a:latin typeface="Avenir Heavy"/>
                <a:ea typeface="ＭＳ Ｐゴシック" pitchFamily="31" charset="-128"/>
                <a:cs typeface="Avenir Heavy"/>
              </a:rPr>
              <a:t>GenePattern</a:t>
            </a:r>
            <a:r>
              <a:rPr lang="en-US" sz="2300" b="1" dirty="0">
                <a:solidFill>
                  <a:srgbClr val="000000"/>
                </a:solidFill>
                <a:latin typeface="Avenir Heavy"/>
                <a:ea typeface="ＭＳ Ｐゴシック" pitchFamily="31" charset="-128"/>
                <a:cs typeface="Avenir Heavy"/>
              </a:rPr>
              <a:t> </a:t>
            </a:r>
            <a:r>
              <a:rPr lang="en-US" sz="2300" b="1" dirty="0" smtClean="0">
                <a:solidFill>
                  <a:srgbClr val="000000"/>
                </a:solidFill>
                <a:latin typeface="Avenir Heavy"/>
                <a:ea typeface="ＭＳ Ｐゴシック" pitchFamily="31" charset="-128"/>
                <a:cs typeface="Avenir Heavy"/>
              </a:rPr>
              <a:t>Ecosystem: Architecture</a:t>
            </a:r>
            <a:endParaRPr lang="en-US" sz="2300" b="1" dirty="0">
              <a:solidFill>
                <a:srgbClr val="000000"/>
              </a:solidFill>
              <a:latin typeface="Avenir Heavy"/>
              <a:ea typeface="ＭＳ Ｐゴシック" pitchFamily="31" charset="-128"/>
              <a:cs typeface="Avenir Heavy"/>
            </a:endParaRPr>
          </a:p>
        </p:txBody>
      </p:sp>
      <p:sp>
        <p:nvSpPr>
          <p:cNvPr id="2" name="Rounded Rectangle 1"/>
          <p:cNvSpPr/>
          <p:nvPr/>
        </p:nvSpPr>
        <p:spPr>
          <a:xfrm>
            <a:off x="161983" y="536562"/>
            <a:ext cx="6402939" cy="172336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63495" name="Rectangle 7"/>
          <p:cNvSpPr>
            <a:spLocks noChangeArrowheads="1"/>
          </p:cNvSpPr>
          <p:nvPr/>
        </p:nvSpPr>
        <p:spPr bwMode="auto">
          <a:xfrm>
            <a:off x="202962" y="561948"/>
            <a:ext cx="6107961" cy="292368"/>
          </a:xfrm>
          <a:prstGeom prst="rect">
            <a:avLst/>
          </a:prstGeom>
          <a:noFill/>
          <a:ln w="9525">
            <a:noFill/>
            <a:miter lim="800000"/>
            <a:headEnd/>
            <a:tailEnd/>
          </a:ln>
        </p:spPr>
        <p:txBody>
          <a:bodyPr wrap="square"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Module Repository</a:t>
            </a:r>
          </a:p>
        </p:txBody>
      </p:sp>
      <p:sp>
        <p:nvSpPr>
          <p:cNvPr id="63539" name="Text Box 51"/>
          <p:cNvSpPr txBox="1">
            <a:spLocks noChangeArrowheads="1"/>
          </p:cNvSpPr>
          <p:nvPr/>
        </p:nvSpPr>
        <p:spPr bwMode="auto">
          <a:xfrm>
            <a:off x="317897" y="1421720"/>
            <a:ext cx="936687" cy="306387"/>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GISTIC</a:t>
            </a:r>
          </a:p>
        </p:txBody>
      </p:sp>
      <p:sp>
        <p:nvSpPr>
          <p:cNvPr id="63541" name="Text Box 53"/>
          <p:cNvSpPr txBox="1">
            <a:spLocks noChangeArrowheads="1"/>
          </p:cNvSpPr>
          <p:nvPr/>
        </p:nvSpPr>
        <p:spPr bwMode="auto">
          <a:xfrm>
            <a:off x="2287568" y="1421720"/>
            <a:ext cx="936687" cy="292388"/>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300" dirty="0" err="1" smtClean="0">
                <a:solidFill>
                  <a:srgbClr val="000000"/>
                </a:solidFill>
                <a:ea typeface="ＭＳ Ｐゴシック" pitchFamily="31" charset="-128"/>
              </a:rPr>
              <a:t>Tophat</a:t>
            </a:r>
            <a:endParaRPr lang="en-US" sz="1300" dirty="0">
              <a:solidFill>
                <a:srgbClr val="000000"/>
              </a:solidFill>
              <a:ea typeface="ＭＳ Ｐゴシック" pitchFamily="31" charset="-128"/>
            </a:endParaRPr>
          </a:p>
        </p:txBody>
      </p:sp>
      <p:sp>
        <p:nvSpPr>
          <p:cNvPr id="63542" name="Text Box 54"/>
          <p:cNvSpPr txBox="1">
            <a:spLocks noChangeArrowheads="1"/>
          </p:cNvSpPr>
          <p:nvPr/>
        </p:nvSpPr>
        <p:spPr bwMode="auto">
          <a:xfrm>
            <a:off x="1315473" y="1413253"/>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GSEA</a:t>
            </a:r>
          </a:p>
        </p:txBody>
      </p:sp>
      <p:sp>
        <p:nvSpPr>
          <p:cNvPr id="63543" name="Text Box 55"/>
          <p:cNvSpPr txBox="1">
            <a:spLocks noChangeArrowheads="1"/>
          </p:cNvSpPr>
          <p:nvPr/>
        </p:nvSpPr>
        <p:spPr bwMode="auto">
          <a:xfrm>
            <a:off x="317897" y="955822"/>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NMF</a:t>
            </a:r>
          </a:p>
        </p:txBody>
      </p:sp>
      <p:sp>
        <p:nvSpPr>
          <p:cNvPr id="63544" name="Text Box 56"/>
          <p:cNvSpPr txBox="1">
            <a:spLocks noChangeArrowheads="1"/>
          </p:cNvSpPr>
          <p:nvPr/>
        </p:nvSpPr>
        <p:spPr bwMode="auto">
          <a:xfrm>
            <a:off x="2287568" y="962669"/>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err="1" smtClean="0">
                <a:solidFill>
                  <a:srgbClr val="000000"/>
                </a:solidFill>
                <a:ea typeface="ＭＳ Ｐゴシック" pitchFamily="31" charset="-128"/>
              </a:rPr>
              <a:t>MuTect</a:t>
            </a:r>
            <a:endParaRPr lang="en-US" sz="1400" dirty="0">
              <a:solidFill>
                <a:srgbClr val="000000"/>
              </a:solidFill>
              <a:ea typeface="ＭＳ Ｐゴシック" pitchFamily="31" charset="-128"/>
            </a:endParaRPr>
          </a:p>
        </p:txBody>
      </p:sp>
      <p:sp>
        <p:nvSpPr>
          <p:cNvPr id="63545" name="Text Box 57"/>
          <p:cNvSpPr txBox="1">
            <a:spLocks noChangeArrowheads="1"/>
          </p:cNvSpPr>
          <p:nvPr/>
        </p:nvSpPr>
        <p:spPr bwMode="auto">
          <a:xfrm>
            <a:off x="1315473" y="959228"/>
            <a:ext cx="936687" cy="307777"/>
          </a:xfrm>
          <a:prstGeom prst="rect">
            <a:avLst/>
          </a:prstGeom>
          <a:solidFill>
            <a:srgbClr val="99CCFD"/>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err="1" smtClean="0">
                <a:solidFill>
                  <a:srgbClr val="000000"/>
                </a:solidFill>
                <a:ea typeface="ＭＳ Ｐゴシック" pitchFamily="31" charset="-128"/>
              </a:rPr>
              <a:t>Cuffdiff</a:t>
            </a:r>
            <a:endParaRPr lang="en-US" sz="1400" dirty="0">
              <a:solidFill>
                <a:srgbClr val="000000"/>
              </a:solidFill>
              <a:ea typeface="ＭＳ Ｐゴシック" pitchFamily="31" charset="-128"/>
            </a:endParaRPr>
          </a:p>
        </p:txBody>
      </p:sp>
      <p:sp>
        <p:nvSpPr>
          <p:cNvPr id="58" name="Rectangle 7"/>
          <p:cNvSpPr>
            <a:spLocks noChangeArrowheads="1"/>
          </p:cNvSpPr>
          <p:nvPr/>
        </p:nvSpPr>
        <p:spPr bwMode="auto">
          <a:xfrm>
            <a:off x="181511" y="1975213"/>
            <a:ext cx="6200967"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Hundreds of </a:t>
            </a:r>
            <a:r>
              <a:rPr lang="en-US" sz="1200" dirty="0" smtClean="0">
                <a:solidFill>
                  <a:prstClr val="black"/>
                </a:solidFill>
                <a:latin typeface="Avenir Book"/>
                <a:ea typeface="ＭＳ Ｐゴシック" pitchFamily="31" charset="-128"/>
                <a:cs typeface="Avenir Book"/>
              </a:rPr>
              <a:t>analysis </a:t>
            </a:r>
            <a:r>
              <a:rPr lang="en-US" sz="1200" dirty="0">
                <a:solidFill>
                  <a:prstClr val="black"/>
                </a:solidFill>
                <a:latin typeface="Avenir Book"/>
                <a:ea typeface="ＭＳ Ｐゴシック" pitchFamily="31" charset="-128"/>
                <a:cs typeface="Avenir Book"/>
              </a:rPr>
              <a:t>and </a:t>
            </a:r>
            <a:r>
              <a:rPr lang="en-US" sz="1200" dirty="0" smtClean="0">
                <a:solidFill>
                  <a:prstClr val="black"/>
                </a:solidFill>
                <a:latin typeface="Avenir Book"/>
                <a:ea typeface="ＭＳ Ｐゴシック" pitchFamily="31" charset="-128"/>
                <a:cs typeface="Avenir Book"/>
              </a:rPr>
              <a:t>visualization tools</a:t>
            </a:r>
            <a:endParaRPr lang="en-US" sz="1200" dirty="0">
              <a:solidFill>
                <a:prstClr val="black"/>
              </a:solidFill>
              <a:latin typeface="Avenir Book"/>
              <a:ea typeface="ＭＳ Ｐゴシック" pitchFamily="31" charset="-128"/>
              <a:cs typeface="Avenir Book"/>
            </a:endParaRPr>
          </a:p>
        </p:txBody>
      </p:sp>
      <p:sp>
        <p:nvSpPr>
          <p:cNvPr id="93" name="Rounded Rectangle 92"/>
          <p:cNvSpPr/>
          <p:nvPr/>
        </p:nvSpPr>
        <p:spPr>
          <a:xfrm>
            <a:off x="4155866" y="4581615"/>
            <a:ext cx="2577479" cy="2086120"/>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4" name="Rectangle 8"/>
          <p:cNvSpPr>
            <a:spLocks noChangeArrowheads="1"/>
          </p:cNvSpPr>
          <p:nvPr/>
        </p:nvSpPr>
        <p:spPr bwMode="auto">
          <a:xfrm>
            <a:off x="4252333" y="4643209"/>
            <a:ext cx="2400300" cy="292368"/>
          </a:xfrm>
          <a:prstGeom prst="rect">
            <a:avLst/>
          </a:prstGeom>
          <a:noFill/>
          <a:ln w="9525">
            <a:noFill/>
            <a:miter lim="800000"/>
            <a:headEnd/>
            <a:tailEnd/>
          </a:ln>
        </p:spPr>
        <p:txBody>
          <a:bodyPr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Module Integrator</a:t>
            </a:r>
          </a:p>
        </p:txBody>
      </p:sp>
      <p:sp>
        <p:nvSpPr>
          <p:cNvPr id="96" name="Rectangle 7"/>
          <p:cNvSpPr>
            <a:spLocks noChangeArrowheads="1"/>
          </p:cNvSpPr>
          <p:nvPr/>
        </p:nvSpPr>
        <p:spPr bwMode="auto">
          <a:xfrm>
            <a:off x="4198585" y="6246188"/>
            <a:ext cx="2502370"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Easy addition of new tools</a:t>
            </a:r>
          </a:p>
        </p:txBody>
      </p:sp>
      <p:sp>
        <p:nvSpPr>
          <p:cNvPr id="77" name="Rounded Rectangle 76"/>
          <p:cNvSpPr/>
          <p:nvPr/>
        </p:nvSpPr>
        <p:spPr>
          <a:xfrm>
            <a:off x="4168182" y="2386102"/>
            <a:ext cx="2484451" cy="2090811"/>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78" name="Rectangle 8"/>
          <p:cNvSpPr>
            <a:spLocks noChangeArrowheads="1"/>
          </p:cNvSpPr>
          <p:nvPr/>
        </p:nvSpPr>
        <p:spPr bwMode="auto">
          <a:xfrm>
            <a:off x="4610966" y="2491133"/>
            <a:ext cx="1476660" cy="475666"/>
          </a:xfrm>
          <a:prstGeom prst="rect">
            <a:avLst/>
          </a:prstGeom>
          <a:noFill/>
          <a:ln w="9525">
            <a:noFill/>
            <a:miter lim="800000"/>
            <a:headEnd/>
            <a:tailEnd/>
          </a:ln>
        </p:spPr>
        <p:txBody>
          <a:bodyPr wrap="square" lIns="45700" tIns="22850" rIns="45700" bIns="22850">
            <a:spAutoFit/>
          </a:bodyPr>
          <a:lstStyle/>
          <a:p>
            <a:pPr algn="ctr" defTabSz="457200"/>
            <a:r>
              <a:rPr lang="en-US" sz="1600" dirty="0" smtClean="0">
                <a:solidFill>
                  <a:prstClr val="black"/>
                </a:solidFill>
                <a:latin typeface="Avenir Heavy"/>
                <a:ea typeface="ＭＳ Ｐゴシック" pitchFamily="31" charset="-128"/>
                <a:cs typeface="Avenir Heavy"/>
              </a:rPr>
              <a:t>Analysis Engine</a:t>
            </a:r>
            <a:endParaRPr lang="en-US" sz="1600" dirty="0">
              <a:solidFill>
                <a:prstClr val="black"/>
              </a:solidFill>
              <a:latin typeface="Avenir Heavy"/>
              <a:ea typeface="ＭＳ Ｐゴシック" pitchFamily="31" charset="-128"/>
              <a:cs typeface="Avenir Heavy"/>
            </a:endParaRPr>
          </a:p>
        </p:txBody>
      </p:sp>
      <p:sp>
        <p:nvSpPr>
          <p:cNvPr id="80" name="Rectangle 7"/>
          <p:cNvSpPr>
            <a:spLocks noChangeArrowheads="1"/>
          </p:cNvSpPr>
          <p:nvPr/>
        </p:nvSpPr>
        <p:spPr bwMode="auto">
          <a:xfrm>
            <a:off x="4420097" y="3692103"/>
            <a:ext cx="2080846" cy="784810"/>
          </a:xfrm>
          <a:prstGeom prst="rect">
            <a:avLst/>
          </a:prstGeom>
          <a:noFill/>
          <a:ln w="9525">
            <a:noFill/>
            <a:miter lim="800000"/>
            <a:headEnd/>
            <a:tailEnd/>
          </a:ln>
        </p:spPr>
        <p:txBody>
          <a:bodyPr wrap="square" lIns="45700" tIns="22850" rIns="45700" bIns="22850">
            <a:spAutoFit/>
          </a:bodyPr>
          <a:lstStyle/>
          <a:p>
            <a:pPr algn="ctr" defTabSz="457200"/>
            <a:r>
              <a:rPr lang="en-US" sz="1200" dirty="0" smtClean="0">
                <a:solidFill>
                  <a:prstClr val="black"/>
                </a:solidFill>
                <a:latin typeface="Avenir Book"/>
                <a:ea typeface="ＭＳ Ｐゴシック" pitchFamily="31" charset="-128"/>
                <a:cs typeface="Avenir Book"/>
              </a:rPr>
              <a:t>Record/replay analyses</a:t>
            </a:r>
          </a:p>
          <a:p>
            <a:pPr algn="ctr" defTabSz="457200"/>
            <a:r>
              <a:rPr lang="en-US" sz="1200" dirty="0" smtClean="0">
                <a:solidFill>
                  <a:prstClr val="black"/>
                </a:solidFill>
                <a:latin typeface="Avenir Book"/>
                <a:ea typeface="ＭＳ Ｐゴシック" pitchFamily="31" charset="-128"/>
                <a:cs typeface="Avenir Book"/>
              </a:rPr>
              <a:t>Versioning of methods</a:t>
            </a:r>
          </a:p>
          <a:p>
            <a:pPr algn="ctr" defTabSz="457200"/>
            <a:r>
              <a:rPr lang="en-US" sz="1200" dirty="0" smtClean="0">
                <a:solidFill>
                  <a:prstClr val="black"/>
                </a:solidFill>
                <a:latin typeface="Avenir Book"/>
                <a:ea typeface="ＭＳ Ｐゴシック" pitchFamily="31" charset="-128"/>
                <a:cs typeface="Avenir Book"/>
              </a:rPr>
              <a:t>Web service access</a:t>
            </a:r>
          </a:p>
          <a:p>
            <a:pPr algn="ctr" defTabSz="457200"/>
            <a:endParaRPr lang="en-US" sz="1200" dirty="0">
              <a:solidFill>
                <a:prstClr val="black"/>
              </a:solidFill>
              <a:latin typeface="Avenir Book"/>
              <a:ea typeface="ＭＳ Ｐゴシック" pitchFamily="31" charset="-128"/>
              <a:cs typeface="Avenir Book"/>
            </a:endParaRPr>
          </a:p>
        </p:txBody>
      </p:sp>
      <p:pic>
        <p:nvPicPr>
          <p:cNvPr id="5" name="Picture 4" descr="DocSystem_icon_nob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62294" y="2970844"/>
            <a:ext cx="587389" cy="746372"/>
          </a:xfrm>
          <a:prstGeom prst="rect">
            <a:avLst/>
          </a:prstGeom>
        </p:spPr>
      </p:pic>
      <p:sp>
        <p:nvSpPr>
          <p:cNvPr id="75" name="Text Box 53"/>
          <p:cNvSpPr txBox="1">
            <a:spLocks noChangeArrowheads="1"/>
          </p:cNvSpPr>
          <p:nvPr/>
        </p:nvSpPr>
        <p:spPr bwMode="auto">
          <a:xfrm>
            <a:off x="3270998" y="1304492"/>
            <a:ext cx="530287" cy="369332"/>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defTabSz="457200"/>
            <a:r>
              <a:rPr lang="en-US" dirty="0" smtClean="0">
                <a:solidFill>
                  <a:srgbClr val="000000"/>
                </a:solidFill>
                <a:ea typeface="ＭＳ Ｐゴシック" pitchFamily="31" charset="-128"/>
              </a:rPr>
              <a:t>…</a:t>
            </a:r>
          </a:p>
        </p:txBody>
      </p:sp>
      <p:sp>
        <p:nvSpPr>
          <p:cNvPr id="76" name="Text Box 56"/>
          <p:cNvSpPr txBox="1">
            <a:spLocks noChangeArrowheads="1"/>
          </p:cNvSpPr>
          <p:nvPr/>
        </p:nvSpPr>
        <p:spPr bwMode="auto">
          <a:xfrm>
            <a:off x="3270999" y="845441"/>
            <a:ext cx="530286" cy="400110"/>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defTabSz="457200"/>
            <a:r>
              <a:rPr lang="en-US" sz="2000" dirty="0" smtClean="0">
                <a:solidFill>
                  <a:srgbClr val="000000"/>
                </a:solidFill>
                <a:ea typeface="ＭＳ Ｐゴシック" pitchFamily="31" charset="-128"/>
              </a:rPr>
              <a:t>…</a:t>
            </a:r>
            <a:endParaRPr lang="en-US" sz="2000" dirty="0">
              <a:solidFill>
                <a:srgbClr val="000000"/>
              </a:solidFill>
              <a:ea typeface="ＭＳ Ｐゴシック" pitchFamily="31" charset="-128"/>
            </a:endParaRPr>
          </a:p>
        </p:txBody>
      </p:sp>
      <p:sp>
        <p:nvSpPr>
          <p:cNvPr id="86" name="Rounded Rectangle 85"/>
          <p:cNvSpPr/>
          <p:nvPr/>
        </p:nvSpPr>
        <p:spPr>
          <a:xfrm>
            <a:off x="64787" y="2386103"/>
            <a:ext cx="3950367" cy="4404866"/>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1" name="Rectangle 4"/>
          <p:cNvSpPr>
            <a:spLocks noChangeArrowheads="1"/>
          </p:cNvSpPr>
          <p:nvPr/>
        </p:nvSpPr>
        <p:spPr bwMode="auto">
          <a:xfrm>
            <a:off x="694635" y="2431191"/>
            <a:ext cx="2705100" cy="292368"/>
          </a:xfrm>
          <a:prstGeom prst="rect">
            <a:avLst/>
          </a:prstGeom>
          <a:noFill/>
          <a:ln w="9525">
            <a:noFill/>
            <a:miter lim="800000"/>
            <a:headEnd/>
            <a:tailEnd/>
          </a:ln>
        </p:spPr>
        <p:txBody>
          <a:bodyPr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Pipeline Environment</a:t>
            </a:r>
          </a:p>
        </p:txBody>
      </p:sp>
      <p:sp>
        <p:nvSpPr>
          <p:cNvPr id="92" name="Text Box 16"/>
          <p:cNvSpPr txBox="1">
            <a:spLocks noChangeArrowheads="1"/>
          </p:cNvSpPr>
          <p:nvPr/>
        </p:nvSpPr>
        <p:spPr bwMode="auto">
          <a:xfrm>
            <a:off x="808935" y="2806276"/>
            <a:ext cx="12192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t</a:t>
            </a:r>
            <a:r>
              <a:rPr lang="en-US" sz="1200" dirty="0" smtClean="0">
                <a:solidFill>
                  <a:prstClr val="black"/>
                </a:solidFill>
                <a:latin typeface="Tahoma" pitchFamily="34" charset="0"/>
                <a:ea typeface="ＭＳ Ｐゴシック" pitchFamily="31" charset="-128"/>
              </a:rPr>
              <a:t>raining dataset</a:t>
            </a:r>
            <a:endParaRPr lang="en-US" sz="1200" dirty="0">
              <a:solidFill>
                <a:prstClr val="black"/>
              </a:solidFill>
              <a:latin typeface="Tahoma" pitchFamily="34" charset="0"/>
              <a:ea typeface="ＭＳ Ｐゴシック" pitchFamily="31" charset="-128"/>
            </a:endParaRPr>
          </a:p>
        </p:txBody>
      </p:sp>
      <p:sp>
        <p:nvSpPr>
          <p:cNvPr id="97" name="Text Box 17"/>
          <p:cNvSpPr txBox="1">
            <a:spLocks noChangeArrowheads="1"/>
          </p:cNvSpPr>
          <p:nvPr/>
        </p:nvSpPr>
        <p:spPr bwMode="auto">
          <a:xfrm>
            <a:off x="2104335" y="2806276"/>
            <a:ext cx="12954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t</a:t>
            </a:r>
            <a:r>
              <a:rPr lang="en-US" sz="1200" dirty="0" smtClean="0">
                <a:solidFill>
                  <a:prstClr val="black"/>
                </a:solidFill>
                <a:latin typeface="Tahoma" pitchFamily="34" charset="0"/>
                <a:ea typeface="ＭＳ Ｐゴシック" pitchFamily="31" charset="-128"/>
              </a:rPr>
              <a:t>est dataset</a:t>
            </a:r>
            <a:endParaRPr lang="en-US" sz="1200" dirty="0">
              <a:solidFill>
                <a:prstClr val="black"/>
              </a:solidFill>
              <a:latin typeface="Tahoma" pitchFamily="34" charset="0"/>
              <a:ea typeface="ＭＳ Ｐゴシック" pitchFamily="31" charset="-128"/>
            </a:endParaRPr>
          </a:p>
        </p:txBody>
      </p:sp>
      <p:sp>
        <p:nvSpPr>
          <p:cNvPr id="101" name="Text Box 19"/>
          <p:cNvSpPr txBox="1">
            <a:spLocks noChangeArrowheads="1"/>
          </p:cNvSpPr>
          <p:nvPr/>
        </p:nvSpPr>
        <p:spPr bwMode="auto">
          <a:xfrm>
            <a:off x="11137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Class </a:t>
            </a:r>
          </a:p>
          <a:p>
            <a:pPr algn="ctr" defTabSz="552450"/>
            <a:r>
              <a:rPr lang="en-US" sz="1000">
                <a:solidFill>
                  <a:prstClr val="black"/>
                </a:solidFill>
                <a:latin typeface="Tahoma" pitchFamily="34" charset="0"/>
                <a:ea typeface="ＭＳ Ｐゴシック" pitchFamily="31" charset="-128"/>
              </a:rPr>
              <a:t>Neighbors</a:t>
            </a:r>
          </a:p>
          <a:p>
            <a:pPr algn="ctr" defTabSz="552450"/>
            <a:endParaRPr lang="en-US" sz="1000">
              <a:solidFill>
                <a:prstClr val="black"/>
              </a:solidFill>
              <a:latin typeface="Tahoma" pitchFamily="34" charset="0"/>
              <a:ea typeface="ＭＳ Ｐゴシック" pitchFamily="31" charset="-128"/>
            </a:endParaRPr>
          </a:p>
        </p:txBody>
      </p:sp>
      <p:sp>
        <p:nvSpPr>
          <p:cNvPr id="102" name="Text Box 20"/>
          <p:cNvSpPr txBox="1">
            <a:spLocks noChangeArrowheads="1"/>
          </p:cNvSpPr>
          <p:nvPr/>
        </p:nvSpPr>
        <p:spPr bwMode="auto">
          <a:xfrm>
            <a:off x="2028135" y="3870272"/>
            <a:ext cx="7620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dirty="0">
                <a:solidFill>
                  <a:prstClr val="black"/>
                </a:solidFill>
                <a:latin typeface="Tahoma" pitchFamily="34" charset="0"/>
                <a:ea typeface="ＭＳ Ｐゴシック" pitchFamily="31" charset="-128"/>
              </a:rPr>
              <a:t>Weighted </a:t>
            </a:r>
          </a:p>
          <a:p>
            <a:pPr algn="ctr" defTabSz="552450"/>
            <a:r>
              <a:rPr lang="en-US" sz="1000" dirty="0">
                <a:solidFill>
                  <a:prstClr val="black"/>
                </a:solidFill>
                <a:latin typeface="Tahoma" pitchFamily="34" charset="0"/>
                <a:ea typeface="ＭＳ Ｐゴシック" pitchFamily="31" charset="-128"/>
              </a:rPr>
              <a:t>Voting</a:t>
            </a:r>
          </a:p>
          <a:p>
            <a:pPr algn="ctr" defTabSz="552450"/>
            <a:r>
              <a:rPr lang="en-US" sz="1000" dirty="0">
                <a:solidFill>
                  <a:prstClr val="black"/>
                </a:solidFill>
                <a:latin typeface="Tahoma" pitchFamily="34" charset="0"/>
                <a:ea typeface="ＭＳ Ｐゴシック" pitchFamily="31" charset="-128"/>
              </a:rPr>
              <a:t>Cross-Val</a:t>
            </a:r>
          </a:p>
        </p:txBody>
      </p:sp>
      <p:sp>
        <p:nvSpPr>
          <p:cNvPr id="105" name="Text Box 21"/>
          <p:cNvSpPr txBox="1">
            <a:spLocks noChangeArrowheads="1"/>
          </p:cNvSpPr>
          <p:nvPr/>
        </p:nvSpPr>
        <p:spPr bwMode="auto">
          <a:xfrm>
            <a:off x="199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SOM Clustering</a:t>
            </a:r>
          </a:p>
          <a:p>
            <a:pPr algn="ctr" defTabSz="552450"/>
            <a:endParaRPr lang="en-US" sz="1000">
              <a:solidFill>
                <a:prstClr val="black"/>
              </a:solidFill>
              <a:latin typeface="Tahoma" pitchFamily="34" charset="0"/>
              <a:ea typeface="ＭＳ Ｐゴシック" pitchFamily="31" charset="-128"/>
            </a:endParaRPr>
          </a:p>
        </p:txBody>
      </p:sp>
      <p:sp>
        <p:nvSpPr>
          <p:cNvPr id="107" name="Line 22"/>
          <p:cNvSpPr>
            <a:spLocks noChangeShapeType="1"/>
          </p:cNvSpPr>
          <p:nvPr/>
        </p:nvSpPr>
        <p:spPr bwMode="auto">
          <a:xfrm>
            <a:off x="1418535" y="3072056"/>
            <a:ext cx="0" cy="153443"/>
          </a:xfrm>
          <a:prstGeom prst="line">
            <a:avLst/>
          </a:prstGeom>
          <a:noFill/>
          <a:ln w="28575">
            <a:solidFill>
              <a:schemeClr val="tx1">
                <a:lumMod val="50000"/>
                <a:lumOff val="50000"/>
              </a:schemeClr>
            </a:solidFill>
            <a:round/>
            <a:headEnd/>
            <a:tailEnd type="triangle" w="med" len="med"/>
          </a:ln>
        </p:spPr>
        <p:txBody>
          <a:bodyPr/>
          <a:lstStyle/>
          <a:p>
            <a:pPr defTabSz="457200"/>
            <a:endParaRPr lang="en-US">
              <a:solidFill>
                <a:prstClr val="black"/>
              </a:solidFill>
            </a:endParaRPr>
          </a:p>
        </p:txBody>
      </p:sp>
      <p:sp>
        <p:nvSpPr>
          <p:cNvPr id="108" name="Line 23"/>
          <p:cNvSpPr>
            <a:spLocks noChangeShapeType="1"/>
          </p:cNvSpPr>
          <p:nvPr/>
        </p:nvSpPr>
        <p:spPr bwMode="auto">
          <a:xfrm>
            <a:off x="580335" y="3641672"/>
            <a:ext cx="914400" cy="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0" name="Text Box 25"/>
          <p:cNvSpPr txBox="1">
            <a:spLocks noChangeArrowheads="1"/>
          </p:cNvSpPr>
          <p:nvPr/>
        </p:nvSpPr>
        <p:spPr bwMode="auto">
          <a:xfrm>
            <a:off x="2866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Weighted </a:t>
            </a:r>
          </a:p>
          <a:p>
            <a:pPr algn="ctr" defTabSz="552450"/>
            <a:r>
              <a:rPr lang="en-US" sz="1000">
                <a:solidFill>
                  <a:prstClr val="black"/>
                </a:solidFill>
                <a:latin typeface="Tahoma" pitchFamily="34" charset="0"/>
                <a:ea typeface="ＭＳ Ｐゴシック" pitchFamily="31" charset="-128"/>
              </a:rPr>
              <a:t>Voting</a:t>
            </a:r>
          </a:p>
          <a:p>
            <a:pPr algn="ctr" defTabSz="552450"/>
            <a:r>
              <a:rPr lang="en-US" sz="1000">
                <a:solidFill>
                  <a:prstClr val="black"/>
                </a:solidFill>
                <a:latin typeface="Tahoma" pitchFamily="34" charset="0"/>
                <a:ea typeface="ＭＳ Ｐゴシック" pitchFamily="31" charset="-128"/>
              </a:rPr>
              <a:t>Train/Test</a:t>
            </a:r>
          </a:p>
        </p:txBody>
      </p:sp>
      <p:sp>
        <p:nvSpPr>
          <p:cNvPr id="111" name="Line 26"/>
          <p:cNvSpPr>
            <a:spLocks noChangeShapeType="1"/>
          </p:cNvSpPr>
          <p:nvPr/>
        </p:nvSpPr>
        <p:spPr bwMode="auto">
          <a:xfrm>
            <a:off x="5803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2" name="Line 27"/>
          <p:cNvSpPr>
            <a:spLocks noChangeShapeType="1"/>
          </p:cNvSpPr>
          <p:nvPr/>
        </p:nvSpPr>
        <p:spPr bwMode="auto">
          <a:xfrm>
            <a:off x="14947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3" name="Line 28"/>
          <p:cNvSpPr>
            <a:spLocks noChangeShapeType="1"/>
          </p:cNvSpPr>
          <p:nvPr/>
        </p:nvSpPr>
        <p:spPr bwMode="auto">
          <a:xfrm>
            <a:off x="24091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4" name="Line 29"/>
          <p:cNvSpPr>
            <a:spLocks noChangeShapeType="1"/>
          </p:cNvSpPr>
          <p:nvPr/>
        </p:nvSpPr>
        <p:spPr bwMode="auto">
          <a:xfrm>
            <a:off x="32473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5" name="Line 30"/>
          <p:cNvSpPr>
            <a:spLocks noChangeShapeType="1"/>
          </p:cNvSpPr>
          <p:nvPr/>
        </p:nvSpPr>
        <p:spPr bwMode="auto">
          <a:xfrm>
            <a:off x="2637735" y="3072056"/>
            <a:ext cx="0" cy="153444"/>
          </a:xfrm>
          <a:prstGeom prst="line">
            <a:avLst/>
          </a:prstGeom>
          <a:noFill/>
          <a:ln w="28575">
            <a:solidFill>
              <a:schemeClr val="tx1">
                <a:lumMod val="50000"/>
                <a:lumOff val="50000"/>
              </a:schemeClr>
            </a:solidFill>
            <a:round/>
            <a:headEnd/>
            <a:tailEnd type="triangle" w="med" len="med"/>
          </a:ln>
        </p:spPr>
        <p:txBody>
          <a:bodyPr/>
          <a:lstStyle/>
          <a:p>
            <a:pPr defTabSz="457200"/>
            <a:endParaRPr lang="en-US">
              <a:solidFill>
                <a:prstClr val="black"/>
              </a:solidFill>
            </a:endParaRPr>
          </a:p>
        </p:txBody>
      </p:sp>
      <p:sp>
        <p:nvSpPr>
          <p:cNvPr id="116" name="Line 31"/>
          <p:cNvSpPr>
            <a:spLocks noChangeShapeType="1"/>
          </p:cNvSpPr>
          <p:nvPr/>
        </p:nvSpPr>
        <p:spPr bwMode="auto">
          <a:xfrm>
            <a:off x="11137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7" name="Line 32"/>
          <p:cNvSpPr>
            <a:spLocks noChangeShapeType="1"/>
          </p:cNvSpPr>
          <p:nvPr/>
        </p:nvSpPr>
        <p:spPr bwMode="auto">
          <a:xfrm>
            <a:off x="1723335" y="3641672"/>
            <a:ext cx="1524000" cy="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8" name="Line 33"/>
          <p:cNvSpPr>
            <a:spLocks noChangeShapeType="1"/>
          </p:cNvSpPr>
          <p:nvPr/>
        </p:nvSpPr>
        <p:spPr bwMode="auto">
          <a:xfrm>
            <a:off x="17233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9" name="Line 34"/>
          <p:cNvSpPr>
            <a:spLocks noChangeShapeType="1"/>
          </p:cNvSpPr>
          <p:nvPr/>
        </p:nvSpPr>
        <p:spPr bwMode="auto">
          <a:xfrm>
            <a:off x="26377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20" name="Text Box 35"/>
          <p:cNvSpPr txBox="1">
            <a:spLocks noChangeArrowheads="1"/>
          </p:cNvSpPr>
          <p:nvPr/>
        </p:nvSpPr>
        <p:spPr bwMode="auto">
          <a:xfrm>
            <a:off x="199335" y="4641797"/>
            <a:ext cx="838200" cy="363364"/>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SOM Cluster Viewer</a:t>
            </a:r>
          </a:p>
        </p:txBody>
      </p:sp>
      <p:sp>
        <p:nvSpPr>
          <p:cNvPr id="121" name="Text Box 36"/>
          <p:cNvSpPr txBox="1">
            <a:spLocks noChangeArrowheads="1"/>
          </p:cNvSpPr>
          <p:nvPr/>
        </p:nvSpPr>
        <p:spPr bwMode="auto">
          <a:xfrm>
            <a:off x="11137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Marker Selection</a:t>
            </a:r>
          </a:p>
          <a:p>
            <a:pPr algn="ctr" defTabSz="552450"/>
            <a:r>
              <a:rPr lang="en-US" sz="1000">
                <a:solidFill>
                  <a:prstClr val="black"/>
                </a:solidFill>
                <a:latin typeface="Tahoma" pitchFamily="34" charset="0"/>
                <a:ea typeface="ＭＳ Ｐゴシック" pitchFamily="31" charset="-128"/>
              </a:rPr>
              <a:t>Viewer</a:t>
            </a:r>
          </a:p>
        </p:txBody>
      </p:sp>
      <p:sp>
        <p:nvSpPr>
          <p:cNvPr id="122" name="Text Box 37"/>
          <p:cNvSpPr txBox="1">
            <a:spLocks noChangeArrowheads="1"/>
          </p:cNvSpPr>
          <p:nvPr/>
        </p:nvSpPr>
        <p:spPr bwMode="auto">
          <a:xfrm>
            <a:off x="20281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Prediction</a:t>
            </a:r>
          </a:p>
          <a:p>
            <a:pPr algn="ctr" defTabSz="552450"/>
            <a:r>
              <a:rPr lang="en-US" sz="1000">
                <a:solidFill>
                  <a:prstClr val="black"/>
                </a:solidFill>
                <a:latin typeface="Tahoma" pitchFamily="34" charset="0"/>
                <a:ea typeface="ＭＳ Ｐゴシック" pitchFamily="31" charset="-128"/>
              </a:rPr>
              <a:t>Results</a:t>
            </a:r>
          </a:p>
          <a:p>
            <a:pPr algn="ctr" defTabSz="552450"/>
            <a:r>
              <a:rPr lang="en-US" sz="1000">
                <a:solidFill>
                  <a:prstClr val="black"/>
                </a:solidFill>
                <a:latin typeface="Tahoma" pitchFamily="34" charset="0"/>
                <a:ea typeface="ＭＳ Ｐゴシック" pitchFamily="31" charset="-128"/>
              </a:rPr>
              <a:t>Viewer</a:t>
            </a:r>
          </a:p>
        </p:txBody>
      </p:sp>
      <p:sp>
        <p:nvSpPr>
          <p:cNvPr id="123" name="Text Box 38"/>
          <p:cNvSpPr txBox="1">
            <a:spLocks noChangeArrowheads="1"/>
          </p:cNvSpPr>
          <p:nvPr/>
        </p:nvSpPr>
        <p:spPr bwMode="auto">
          <a:xfrm>
            <a:off x="29425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Prediction</a:t>
            </a:r>
          </a:p>
          <a:p>
            <a:pPr algn="ctr" defTabSz="552450"/>
            <a:r>
              <a:rPr lang="en-US" sz="1000">
                <a:solidFill>
                  <a:prstClr val="black"/>
                </a:solidFill>
                <a:latin typeface="Tahoma" pitchFamily="34" charset="0"/>
                <a:ea typeface="ＭＳ Ｐゴシック" pitchFamily="31" charset="-128"/>
              </a:rPr>
              <a:t>Results</a:t>
            </a:r>
          </a:p>
          <a:p>
            <a:pPr algn="ctr" defTabSz="552450"/>
            <a:r>
              <a:rPr lang="en-US" sz="1000">
                <a:solidFill>
                  <a:prstClr val="black"/>
                </a:solidFill>
                <a:latin typeface="Tahoma" pitchFamily="34" charset="0"/>
                <a:ea typeface="ＭＳ Ｐゴシック" pitchFamily="31" charset="-128"/>
              </a:rPr>
              <a:t>Viewer</a:t>
            </a:r>
          </a:p>
        </p:txBody>
      </p:sp>
      <p:sp>
        <p:nvSpPr>
          <p:cNvPr id="124" name="Line 39"/>
          <p:cNvSpPr>
            <a:spLocks noChangeShapeType="1"/>
          </p:cNvSpPr>
          <p:nvPr/>
        </p:nvSpPr>
        <p:spPr bwMode="auto">
          <a:xfrm>
            <a:off x="6565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5" name="Line 40"/>
          <p:cNvSpPr>
            <a:spLocks noChangeShapeType="1"/>
          </p:cNvSpPr>
          <p:nvPr/>
        </p:nvSpPr>
        <p:spPr bwMode="auto">
          <a:xfrm>
            <a:off x="15709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6" name="Line 41"/>
          <p:cNvSpPr>
            <a:spLocks noChangeShapeType="1"/>
          </p:cNvSpPr>
          <p:nvPr/>
        </p:nvSpPr>
        <p:spPr bwMode="auto">
          <a:xfrm>
            <a:off x="24853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7" name="Line 42"/>
          <p:cNvSpPr>
            <a:spLocks noChangeShapeType="1"/>
          </p:cNvSpPr>
          <p:nvPr/>
        </p:nvSpPr>
        <p:spPr bwMode="auto">
          <a:xfrm>
            <a:off x="33997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8" name="Text Box 43"/>
          <p:cNvSpPr txBox="1">
            <a:spLocks noChangeArrowheads="1"/>
          </p:cNvSpPr>
          <p:nvPr/>
        </p:nvSpPr>
        <p:spPr bwMode="auto">
          <a:xfrm>
            <a:off x="2014580" y="5123455"/>
            <a:ext cx="1828800" cy="261610"/>
          </a:xfrm>
          <a:prstGeom prst="rect">
            <a:avLst/>
          </a:prstGeom>
          <a:noFill/>
          <a:ln w="9525">
            <a:noFill/>
            <a:miter lim="800000"/>
            <a:headEnd/>
            <a:tailEnd/>
          </a:ln>
        </p:spPr>
        <p:txBody>
          <a:bodyPr wrap="square">
            <a:spAutoFit/>
          </a:bodyPr>
          <a:lstStyle/>
          <a:p>
            <a:pPr defTabSz="457200"/>
            <a:r>
              <a:rPr lang="en-US" sz="1100" i="1" dirty="0" err="1">
                <a:solidFill>
                  <a:prstClr val="black"/>
                </a:solidFill>
                <a:ea typeface="ＭＳ Ｐゴシック" pitchFamily="31" charset="-128"/>
              </a:rPr>
              <a:t>Golub</a:t>
            </a:r>
            <a:r>
              <a:rPr lang="en-US" sz="1100" i="1" dirty="0">
                <a:solidFill>
                  <a:prstClr val="black"/>
                </a:solidFill>
                <a:ea typeface="ＭＳ Ｐゴシック" pitchFamily="31" charset="-128"/>
              </a:rPr>
              <a:t> and </a:t>
            </a:r>
            <a:r>
              <a:rPr lang="en-US" sz="1100" i="1" dirty="0" err="1">
                <a:solidFill>
                  <a:prstClr val="black"/>
                </a:solidFill>
                <a:ea typeface="ＭＳ Ｐゴシック" pitchFamily="31" charset="-128"/>
              </a:rPr>
              <a:t>Slonim</a:t>
            </a:r>
            <a:r>
              <a:rPr lang="en-US" sz="1100" i="1" dirty="0">
                <a:solidFill>
                  <a:prstClr val="black"/>
                </a:solidFill>
                <a:ea typeface="ＭＳ Ｐゴシック" pitchFamily="31" charset="-128"/>
              </a:rPr>
              <a:t> et. al 1999</a:t>
            </a:r>
            <a:endParaRPr lang="en-US" sz="1600" i="1" dirty="0">
              <a:solidFill>
                <a:prstClr val="black"/>
              </a:solidFill>
              <a:ea typeface="ＭＳ Ｐゴシック" pitchFamily="31" charset="-128"/>
            </a:endParaRPr>
          </a:p>
        </p:txBody>
      </p:sp>
      <p:sp>
        <p:nvSpPr>
          <p:cNvPr id="129" name="AutoShape 45"/>
          <p:cNvSpPr>
            <a:spLocks noChangeArrowheads="1"/>
          </p:cNvSpPr>
          <p:nvPr/>
        </p:nvSpPr>
        <p:spPr bwMode="auto">
          <a:xfrm>
            <a:off x="895924" y="5067981"/>
            <a:ext cx="328153" cy="262581"/>
          </a:xfrm>
          <a:prstGeom prst="downArrow">
            <a:avLst>
              <a:gd name="adj1" fmla="val 30361"/>
              <a:gd name="adj2" fmla="val 55727"/>
            </a:avLst>
          </a:prstGeom>
          <a:solidFill>
            <a:schemeClr val="bg1">
              <a:lumMod val="65000"/>
            </a:schemeClr>
          </a:solidFill>
          <a:ln w="9525">
            <a:noFill/>
            <a:miter lim="800000"/>
            <a:headEnd/>
            <a:tailEnd/>
          </a:ln>
        </p:spPr>
        <p:txBody>
          <a:bodyPr wrap="none" anchor="ctr"/>
          <a:lstStyle/>
          <a:p>
            <a:pPr defTabSz="457200"/>
            <a:endParaRPr lang="en-US">
              <a:solidFill>
                <a:prstClr val="black"/>
              </a:solidFill>
              <a:ea typeface="ＭＳ Ｐゴシック" pitchFamily="31" charset="-128"/>
            </a:endParaRPr>
          </a:p>
        </p:txBody>
      </p:sp>
      <p:pic>
        <p:nvPicPr>
          <p:cNvPr id="130" name="Picture 47" descr="aml all pipeline zip"/>
          <p:cNvPicPr>
            <a:picLocks noChangeAspect="1" noChangeArrowheads="1"/>
          </p:cNvPicPr>
          <p:nvPr/>
        </p:nvPicPr>
        <p:blipFill>
          <a:blip r:embed="rId4" cstate="print"/>
          <a:srcRect/>
          <a:stretch>
            <a:fillRect/>
          </a:stretch>
        </p:blipFill>
        <p:spPr bwMode="auto">
          <a:xfrm>
            <a:off x="2333173" y="5448818"/>
            <a:ext cx="1417558" cy="719683"/>
          </a:xfrm>
          <a:prstGeom prst="rect">
            <a:avLst/>
          </a:prstGeom>
          <a:noFill/>
          <a:ln w="9525">
            <a:noFill/>
            <a:miter lim="800000"/>
            <a:headEnd/>
            <a:tailEnd/>
          </a:ln>
        </p:spPr>
      </p:pic>
      <p:sp>
        <p:nvSpPr>
          <p:cNvPr id="131" name="Rectangle 7"/>
          <p:cNvSpPr>
            <a:spLocks noChangeArrowheads="1"/>
          </p:cNvSpPr>
          <p:nvPr/>
        </p:nvSpPr>
        <p:spPr bwMode="auto">
          <a:xfrm>
            <a:off x="2261972" y="6168501"/>
            <a:ext cx="1538197" cy="600144"/>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Support for </a:t>
            </a:r>
            <a:r>
              <a:rPr lang="en-US" sz="1200" i="1" dirty="0">
                <a:solidFill>
                  <a:prstClr val="black"/>
                </a:solidFill>
                <a:latin typeface="Avenir Book"/>
                <a:ea typeface="ＭＳ Ｐゴシック" pitchFamily="31" charset="-128"/>
                <a:cs typeface="Avenir Book"/>
              </a:rPr>
              <a:t>in </a:t>
            </a:r>
            <a:r>
              <a:rPr lang="en-US" sz="1200" i="1" dirty="0" err="1">
                <a:solidFill>
                  <a:prstClr val="black"/>
                </a:solidFill>
                <a:latin typeface="Avenir Book"/>
                <a:ea typeface="ＭＳ Ｐゴシック" pitchFamily="31" charset="-128"/>
                <a:cs typeface="Avenir Book"/>
              </a:rPr>
              <a:t>silico</a:t>
            </a:r>
            <a:r>
              <a:rPr lang="en-US" sz="1200" dirty="0">
                <a:solidFill>
                  <a:prstClr val="black"/>
                </a:solidFill>
                <a:latin typeface="Avenir Book"/>
                <a:ea typeface="ＭＳ Ｐゴシック" pitchFamily="31" charset="-128"/>
                <a:cs typeface="Avenir Book"/>
              </a:rPr>
              <a:t> reproducible research</a:t>
            </a:r>
          </a:p>
        </p:txBody>
      </p:sp>
      <p:pic>
        <p:nvPicPr>
          <p:cNvPr id="132" name="Picture 131"/>
          <p:cNvPicPr>
            <a:picLocks noChangeAspect="1"/>
          </p:cNvPicPr>
          <p:nvPr/>
        </p:nvPicPr>
        <p:blipFill>
          <a:blip r:embed="rId5"/>
          <a:stretch>
            <a:fillRect/>
          </a:stretch>
        </p:blipFill>
        <p:spPr>
          <a:xfrm>
            <a:off x="232312" y="5330563"/>
            <a:ext cx="1725850" cy="1215105"/>
          </a:xfrm>
          <a:prstGeom prst="rect">
            <a:avLst/>
          </a:prstGeom>
          <a:effectLst>
            <a:outerShdw blurRad="50800" dist="38100" dir="2700000" algn="tl" rotWithShape="0">
              <a:prstClr val="black">
                <a:alpha val="40000"/>
              </a:prstClr>
            </a:outerShdw>
          </a:effectLst>
        </p:spPr>
      </p:pic>
      <p:sp>
        <p:nvSpPr>
          <p:cNvPr id="133" name="AutoShape 48"/>
          <p:cNvSpPr>
            <a:spLocks noChangeArrowheads="1"/>
          </p:cNvSpPr>
          <p:nvPr/>
        </p:nvSpPr>
        <p:spPr bwMode="auto">
          <a:xfrm rot="16200000">
            <a:off x="1941262" y="5606819"/>
            <a:ext cx="383773" cy="355817"/>
          </a:xfrm>
          <a:prstGeom prst="downArrow">
            <a:avLst>
              <a:gd name="adj1" fmla="val 30361"/>
              <a:gd name="adj2" fmla="val 55782"/>
            </a:avLst>
          </a:prstGeom>
          <a:solidFill>
            <a:srgbClr val="A6A6A6"/>
          </a:solidFill>
          <a:ln w="9525">
            <a:noFill/>
            <a:miter lim="800000"/>
            <a:headEnd/>
            <a:tailEnd/>
          </a:ln>
        </p:spPr>
        <p:txBody>
          <a:bodyPr wrap="none" anchor="ctr"/>
          <a:lstStyle/>
          <a:p>
            <a:pPr defTabSz="457200"/>
            <a:endParaRPr lang="en-US">
              <a:solidFill>
                <a:prstClr val="black"/>
              </a:solidFill>
              <a:ea typeface="ＭＳ Ｐゴシック" pitchFamily="31" charset="-128"/>
            </a:endParaRPr>
          </a:p>
        </p:txBody>
      </p:sp>
      <p:sp>
        <p:nvSpPr>
          <p:cNvPr id="109" name="Text Box 24"/>
          <p:cNvSpPr txBox="1">
            <a:spLocks noChangeArrowheads="1"/>
          </p:cNvSpPr>
          <p:nvPr/>
        </p:nvSpPr>
        <p:spPr bwMode="auto">
          <a:xfrm>
            <a:off x="21043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Preprocess</a:t>
            </a:r>
          </a:p>
        </p:txBody>
      </p:sp>
      <p:sp>
        <p:nvSpPr>
          <p:cNvPr id="99" name="Text Box 18"/>
          <p:cNvSpPr txBox="1">
            <a:spLocks noChangeArrowheads="1"/>
          </p:cNvSpPr>
          <p:nvPr/>
        </p:nvSpPr>
        <p:spPr bwMode="auto">
          <a:xfrm>
            <a:off x="8851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Preprocess</a:t>
            </a:r>
          </a:p>
        </p:txBody>
      </p:sp>
      <p:sp>
        <p:nvSpPr>
          <p:cNvPr id="69" name="Rounded Rectangle 68"/>
          <p:cNvSpPr/>
          <p:nvPr/>
        </p:nvSpPr>
        <p:spPr>
          <a:xfrm>
            <a:off x="6865056" y="547688"/>
            <a:ext cx="2091479" cy="6104575"/>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70" name="Rectangle 3"/>
          <p:cNvSpPr>
            <a:spLocks noChangeArrowheads="1"/>
          </p:cNvSpPr>
          <p:nvPr/>
        </p:nvSpPr>
        <p:spPr bwMode="auto">
          <a:xfrm>
            <a:off x="6865055" y="671513"/>
            <a:ext cx="2091479" cy="292368"/>
          </a:xfrm>
          <a:prstGeom prst="rect">
            <a:avLst/>
          </a:prstGeom>
          <a:noFill/>
          <a:ln w="9525">
            <a:noFill/>
            <a:miter lim="800000"/>
            <a:headEnd/>
            <a:tailEnd/>
          </a:ln>
        </p:spPr>
        <p:txBody>
          <a:bodyPr wrap="square"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Clients</a:t>
            </a:r>
          </a:p>
        </p:txBody>
      </p:sp>
      <p:pic>
        <p:nvPicPr>
          <p:cNvPr id="71" name="Picture 10"/>
          <p:cNvPicPr>
            <a:picLocks noChangeAspect="1" noChangeArrowheads="1"/>
          </p:cNvPicPr>
          <p:nvPr/>
        </p:nvPicPr>
        <p:blipFill>
          <a:blip r:embed="rId6" cstate="print"/>
          <a:srcRect/>
          <a:stretch>
            <a:fillRect/>
          </a:stretch>
        </p:blipFill>
        <p:spPr bwMode="auto">
          <a:xfrm>
            <a:off x="7166148" y="4759590"/>
            <a:ext cx="1600200" cy="125095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73" name="Text Box 13"/>
          <p:cNvSpPr txBox="1">
            <a:spLocks noChangeArrowheads="1"/>
          </p:cNvSpPr>
          <p:nvPr/>
        </p:nvSpPr>
        <p:spPr bwMode="auto">
          <a:xfrm>
            <a:off x="7466553" y="2740160"/>
            <a:ext cx="999390" cy="307777"/>
          </a:xfrm>
          <a:prstGeom prst="rect">
            <a:avLst/>
          </a:prstGeom>
          <a:noFill/>
          <a:ln w="9525">
            <a:noFill/>
            <a:miter lim="800000"/>
            <a:headEnd/>
            <a:tailEnd/>
          </a:ln>
        </p:spPr>
        <p:txBody>
          <a:bodyPr wrap="none">
            <a:spAutoFit/>
          </a:bodyPr>
          <a:lstStyle/>
          <a:p>
            <a:pPr defTabSz="457200"/>
            <a:r>
              <a:rPr lang="en-US" sz="1400" dirty="0" smtClean="0">
                <a:solidFill>
                  <a:prstClr val="black"/>
                </a:solidFill>
                <a:latin typeface="Avenir Book"/>
                <a:ea typeface="ＭＳ Ｐゴシック" pitchFamily="31" charset="-128"/>
                <a:cs typeface="Avenir Book"/>
              </a:rPr>
              <a:t>Notebook</a:t>
            </a:r>
            <a:endParaRPr lang="en-US" sz="1400" dirty="0">
              <a:solidFill>
                <a:prstClr val="black"/>
              </a:solidFill>
              <a:latin typeface="Avenir Book"/>
              <a:ea typeface="ＭＳ Ｐゴシック" pitchFamily="31" charset="-128"/>
              <a:cs typeface="Avenir Book"/>
            </a:endParaRPr>
          </a:p>
        </p:txBody>
      </p:sp>
      <p:sp>
        <p:nvSpPr>
          <p:cNvPr id="74" name="Text Box 14"/>
          <p:cNvSpPr txBox="1">
            <a:spLocks noChangeArrowheads="1"/>
          </p:cNvSpPr>
          <p:nvPr/>
        </p:nvSpPr>
        <p:spPr bwMode="auto">
          <a:xfrm>
            <a:off x="7330468" y="5993078"/>
            <a:ext cx="1271561" cy="307777"/>
          </a:xfrm>
          <a:prstGeom prst="rect">
            <a:avLst/>
          </a:prstGeom>
          <a:noFill/>
          <a:ln w="9525">
            <a:noFill/>
            <a:miter lim="800000"/>
            <a:headEnd/>
            <a:tailEnd/>
          </a:ln>
        </p:spPr>
        <p:txBody>
          <a:bodyPr wrap="none">
            <a:spAutoFit/>
          </a:bodyPr>
          <a:lstStyle/>
          <a:p>
            <a:pPr algn="ctr" defTabSz="457200"/>
            <a:r>
              <a:rPr lang="en-US" sz="1400" dirty="0">
                <a:solidFill>
                  <a:prstClr val="black"/>
                </a:solidFill>
                <a:latin typeface="Avenir Book"/>
                <a:ea typeface="ＭＳ Ｐゴシック" pitchFamily="31" charset="-128"/>
                <a:cs typeface="Avenir Book"/>
              </a:rPr>
              <a:t>Programming</a:t>
            </a:r>
          </a:p>
        </p:txBody>
      </p:sp>
      <p:sp>
        <p:nvSpPr>
          <p:cNvPr id="79" name="Text Box 15"/>
          <p:cNvSpPr txBox="1">
            <a:spLocks noChangeArrowheads="1"/>
          </p:cNvSpPr>
          <p:nvPr/>
        </p:nvSpPr>
        <p:spPr bwMode="auto">
          <a:xfrm>
            <a:off x="7698607" y="4400603"/>
            <a:ext cx="560431" cy="307777"/>
          </a:xfrm>
          <a:prstGeom prst="rect">
            <a:avLst/>
          </a:prstGeom>
          <a:noFill/>
          <a:ln w="9525">
            <a:noFill/>
            <a:miter lim="800000"/>
            <a:headEnd/>
            <a:tailEnd/>
          </a:ln>
        </p:spPr>
        <p:txBody>
          <a:bodyPr wrap="none">
            <a:spAutoFit/>
          </a:bodyPr>
          <a:lstStyle/>
          <a:p>
            <a:pPr defTabSz="457200"/>
            <a:r>
              <a:rPr lang="en-US" sz="1400" dirty="0">
                <a:solidFill>
                  <a:prstClr val="black"/>
                </a:solidFill>
                <a:latin typeface="Avenir Book"/>
                <a:ea typeface="ＭＳ Ｐゴシック" pitchFamily="31" charset="-128"/>
                <a:cs typeface="Avenir Book"/>
              </a:rPr>
              <a:t>Web</a:t>
            </a:r>
          </a:p>
        </p:txBody>
      </p:sp>
      <p:sp>
        <p:nvSpPr>
          <p:cNvPr id="81" name="Rectangle 7"/>
          <p:cNvSpPr>
            <a:spLocks noChangeArrowheads="1"/>
          </p:cNvSpPr>
          <p:nvPr/>
        </p:nvSpPr>
        <p:spPr bwMode="auto">
          <a:xfrm>
            <a:off x="6975962" y="6246188"/>
            <a:ext cx="1980573"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Access for all levels of user</a:t>
            </a:r>
          </a:p>
        </p:txBody>
      </p:sp>
      <p:pic>
        <p:nvPicPr>
          <p:cNvPr id="82" name="Picture 81" descr="genepattern u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6148" y="3148709"/>
            <a:ext cx="1627492" cy="1283289"/>
          </a:xfrm>
          <a:prstGeom prst="rect">
            <a:avLst/>
          </a:prstGeom>
          <a:effectLst>
            <a:outerShdw blurRad="50800" dist="38100" dir="2700000" algn="tl" rotWithShape="0">
              <a:prstClr val="black">
                <a:alpha val="40000"/>
              </a:prstClr>
            </a:outerShdw>
          </a:effectLst>
        </p:spPr>
      </p:pic>
      <p:pic>
        <p:nvPicPr>
          <p:cNvPr id="9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0434" y="924165"/>
            <a:ext cx="1132232" cy="1006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8" name="Picture 1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7792" y="920760"/>
            <a:ext cx="1246606" cy="1054453"/>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Notebook Excerp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66148" y="1072914"/>
            <a:ext cx="1564654" cy="1692328"/>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03252" y="4961131"/>
            <a:ext cx="1607671" cy="12850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7003477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304800" y="6407"/>
            <a:ext cx="8572500" cy="400089"/>
          </a:xfrm>
          <a:prstGeom prst="rect">
            <a:avLst/>
          </a:prstGeom>
          <a:noFill/>
          <a:ln w="9525">
            <a:noFill/>
            <a:miter lim="800000"/>
            <a:headEnd/>
            <a:tailEnd/>
          </a:ln>
        </p:spPr>
        <p:txBody>
          <a:bodyPr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smtClean="0">
                <a:ln>
                  <a:noFill/>
                </a:ln>
                <a:solidFill>
                  <a:srgbClr val="000000"/>
                </a:solidFill>
                <a:effectLst/>
                <a:uLnTx/>
                <a:uFillTx/>
                <a:latin typeface="Avenir Heavy"/>
                <a:ea typeface="ＭＳ Ｐゴシック" pitchFamily="31" charset="-128"/>
                <a:cs typeface="Avenir Heavy"/>
              </a:rPr>
              <a:t>The </a:t>
            </a:r>
            <a:r>
              <a:rPr kumimoji="0" lang="en-US" sz="2300" b="1" i="0" u="none" strike="noStrike" kern="1200" cap="none" spc="0" normalizeH="0" baseline="0" noProof="0" dirty="0" err="1" smtClean="0">
                <a:ln>
                  <a:noFill/>
                </a:ln>
                <a:solidFill>
                  <a:srgbClr val="000000"/>
                </a:solidFill>
                <a:effectLst/>
                <a:uLnTx/>
                <a:uFillTx/>
                <a:latin typeface="Avenir Heavy"/>
                <a:ea typeface="ＭＳ Ｐゴシック" pitchFamily="31" charset="-128"/>
                <a:cs typeface="Avenir Heavy"/>
              </a:rPr>
              <a:t>GenePattern</a:t>
            </a:r>
            <a:r>
              <a:rPr kumimoji="0" lang="en-US" sz="2300" b="1" i="0" u="none" strike="noStrike" kern="1200" cap="none" spc="0" normalizeH="0" baseline="0" noProof="0" dirty="0">
                <a:ln>
                  <a:noFill/>
                </a:ln>
                <a:solidFill>
                  <a:srgbClr val="000000"/>
                </a:solidFill>
                <a:effectLst/>
                <a:uLnTx/>
                <a:uFillTx/>
                <a:latin typeface="Avenir Heavy"/>
                <a:ea typeface="ＭＳ Ｐゴシック" pitchFamily="31" charset="-128"/>
                <a:cs typeface="Avenir Heavy"/>
              </a:rPr>
              <a:t> </a:t>
            </a:r>
            <a:r>
              <a:rPr kumimoji="0" lang="en-US" sz="2300" b="1" i="0" u="none" strike="noStrike" kern="1200" cap="none" spc="0" normalizeH="0" baseline="0" noProof="0" dirty="0" smtClean="0">
                <a:ln>
                  <a:noFill/>
                </a:ln>
                <a:solidFill>
                  <a:srgbClr val="000000"/>
                </a:solidFill>
                <a:effectLst/>
                <a:uLnTx/>
                <a:uFillTx/>
                <a:latin typeface="Avenir Heavy"/>
                <a:ea typeface="ＭＳ Ｐゴシック" pitchFamily="31" charset="-128"/>
                <a:cs typeface="Avenir Heavy"/>
              </a:rPr>
              <a:t>Ecosystem: Architecture</a:t>
            </a:r>
            <a:endParaRPr kumimoji="0" lang="en-US" sz="2300" b="1" i="0" u="none" strike="noStrike" kern="1200" cap="none" spc="0" normalizeH="0" baseline="0" noProof="0" dirty="0">
              <a:ln>
                <a:noFill/>
              </a:ln>
              <a:solidFill>
                <a:srgbClr val="000000"/>
              </a:solidFill>
              <a:effectLst/>
              <a:uLnTx/>
              <a:uFillTx/>
              <a:latin typeface="Avenir Heavy"/>
              <a:ea typeface="ＭＳ Ｐゴシック" pitchFamily="31" charset="-128"/>
              <a:cs typeface="Avenir Heavy"/>
            </a:endParaRPr>
          </a:p>
        </p:txBody>
      </p:sp>
      <p:sp>
        <p:nvSpPr>
          <p:cNvPr id="2" name="Rounded Rectangle 1"/>
          <p:cNvSpPr/>
          <p:nvPr/>
        </p:nvSpPr>
        <p:spPr>
          <a:xfrm>
            <a:off x="161983" y="536562"/>
            <a:ext cx="6402939" cy="172336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3495" name="Rectangle 7"/>
          <p:cNvSpPr>
            <a:spLocks noChangeArrowheads="1"/>
          </p:cNvSpPr>
          <p:nvPr/>
        </p:nvSpPr>
        <p:spPr bwMode="auto">
          <a:xfrm>
            <a:off x="202962" y="561948"/>
            <a:ext cx="6107961" cy="292368"/>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Tool Library</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sp>
        <p:nvSpPr>
          <p:cNvPr id="63539" name="Text Box 51"/>
          <p:cNvSpPr txBox="1">
            <a:spLocks noChangeArrowheads="1"/>
          </p:cNvSpPr>
          <p:nvPr/>
        </p:nvSpPr>
        <p:spPr bwMode="auto">
          <a:xfrm>
            <a:off x="317897" y="1421720"/>
            <a:ext cx="936687" cy="306387"/>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rPr>
              <a:t>GISTIC</a:t>
            </a:r>
          </a:p>
        </p:txBody>
      </p:sp>
      <p:sp>
        <p:nvSpPr>
          <p:cNvPr id="63541" name="Text Box 53"/>
          <p:cNvSpPr txBox="1">
            <a:spLocks noChangeArrowheads="1"/>
          </p:cNvSpPr>
          <p:nvPr/>
        </p:nvSpPr>
        <p:spPr bwMode="auto">
          <a:xfrm>
            <a:off x="2287568" y="1421720"/>
            <a:ext cx="936687" cy="292388"/>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err="1" smtClean="0">
                <a:ln>
                  <a:noFill/>
                </a:ln>
                <a:solidFill>
                  <a:srgbClr val="000000"/>
                </a:solidFill>
                <a:effectLst/>
                <a:uLnTx/>
                <a:uFillTx/>
                <a:latin typeface="Calibri"/>
                <a:ea typeface="ＭＳ Ｐゴシック" pitchFamily="31" charset="-128"/>
                <a:cs typeface="+mn-cs"/>
              </a:rPr>
              <a:t>Tophat</a:t>
            </a:r>
            <a:endParaRPr kumimoji="0" lang="en-US" sz="1300" b="0" i="0" u="none" strike="noStrike" kern="1200" cap="none" spc="0" normalizeH="0" baseline="0" noProof="0" dirty="0">
              <a:ln>
                <a:noFill/>
              </a:ln>
              <a:solidFill>
                <a:srgbClr val="000000"/>
              </a:solidFill>
              <a:effectLst/>
              <a:uLnTx/>
              <a:uFillTx/>
              <a:latin typeface="Calibri"/>
              <a:ea typeface="ＭＳ Ｐゴシック" pitchFamily="31" charset="-128"/>
              <a:cs typeface="+mn-cs"/>
            </a:endParaRPr>
          </a:p>
        </p:txBody>
      </p:sp>
      <p:sp>
        <p:nvSpPr>
          <p:cNvPr id="63542" name="Text Box 54"/>
          <p:cNvSpPr txBox="1">
            <a:spLocks noChangeArrowheads="1"/>
          </p:cNvSpPr>
          <p:nvPr/>
        </p:nvSpPr>
        <p:spPr bwMode="auto">
          <a:xfrm>
            <a:off x="1315473" y="1413253"/>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rPr>
              <a:t>GSEA</a:t>
            </a:r>
          </a:p>
        </p:txBody>
      </p:sp>
      <p:sp>
        <p:nvSpPr>
          <p:cNvPr id="63543" name="Text Box 55"/>
          <p:cNvSpPr txBox="1">
            <a:spLocks noChangeArrowheads="1"/>
          </p:cNvSpPr>
          <p:nvPr/>
        </p:nvSpPr>
        <p:spPr bwMode="auto">
          <a:xfrm>
            <a:off x="317897" y="955822"/>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rPr>
              <a:t>NMF</a:t>
            </a:r>
          </a:p>
        </p:txBody>
      </p:sp>
      <p:sp>
        <p:nvSpPr>
          <p:cNvPr id="63544" name="Text Box 56"/>
          <p:cNvSpPr txBox="1">
            <a:spLocks noChangeArrowheads="1"/>
          </p:cNvSpPr>
          <p:nvPr/>
        </p:nvSpPr>
        <p:spPr bwMode="auto">
          <a:xfrm>
            <a:off x="2287568" y="962669"/>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smtClean="0">
                <a:ln>
                  <a:noFill/>
                </a:ln>
                <a:solidFill>
                  <a:srgbClr val="000000"/>
                </a:solidFill>
                <a:effectLst/>
                <a:uLnTx/>
                <a:uFillTx/>
                <a:latin typeface="Calibri"/>
                <a:ea typeface="ＭＳ Ｐゴシック" pitchFamily="31" charset="-128"/>
                <a:cs typeface="+mn-cs"/>
              </a:rPr>
              <a:t>MuTect</a:t>
            </a:r>
            <a:endPar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endParaRPr>
          </a:p>
        </p:txBody>
      </p:sp>
      <p:sp>
        <p:nvSpPr>
          <p:cNvPr id="63545" name="Text Box 57"/>
          <p:cNvSpPr txBox="1">
            <a:spLocks noChangeArrowheads="1"/>
          </p:cNvSpPr>
          <p:nvPr/>
        </p:nvSpPr>
        <p:spPr bwMode="auto">
          <a:xfrm>
            <a:off x="1315473" y="959228"/>
            <a:ext cx="936687" cy="307777"/>
          </a:xfrm>
          <a:prstGeom prst="rect">
            <a:avLst/>
          </a:prstGeom>
          <a:solidFill>
            <a:srgbClr val="99CCFD"/>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smtClean="0">
                <a:ln>
                  <a:noFill/>
                </a:ln>
                <a:solidFill>
                  <a:srgbClr val="000000"/>
                </a:solidFill>
                <a:effectLst/>
                <a:uLnTx/>
                <a:uFillTx/>
                <a:latin typeface="Calibri"/>
                <a:ea typeface="ＭＳ Ｐゴシック" pitchFamily="31" charset="-128"/>
                <a:cs typeface="+mn-cs"/>
              </a:rPr>
              <a:t>Cuffdiff</a:t>
            </a:r>
            <a:endPar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endParaRPr>
          </a:p>
        </p:txBody>
      </p:sp>
      <p:sp>
        <p:nvSpPr>
          <p:cNvPr id="58" name="Rectangle 7"/>
          <p:cNvSpPr>
            <a:spLocks noChangeArrowheads="1"/>
          </p:cNvSpPr>
          <p:nvPr/>
        </p:nvSpPr>
        <p:spPr bwMode="auto">
          <a:xfrm>
            <a:off x="181511" y="1975213"/>
            <a:ext cx="6200967" cy="230812"/>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Hundreds of </a:t>
            </a: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analysis </a:t>
            </a: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and </a:t>
            </a: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visualization tools</a:t>
            </a:r>
            <a:endPar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endParaRPr>
          </a:p>
        </p:txBody>
      </p:sp>
      <p:sp>
        <p:nvSpPr>
          <p:cNvPr id="93" name="Rounded Rectangle 92"/>
          <p:cNvSpPr/>
          <p:nvPr/>
        </p:nvSpPr>
        <p:spPr>
          <a:xfrm>
            <a:off x="4155866" y="4581615"/>
            <a:ext cx="2577479" cy="2086120"/>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4" name="Rectangle 8"/>
          <p:cNvSpPr>
            <a:spLocks noChangeArrowheads="1"/>
          </p:cNvSpPr>
          <p:nvPr/>
        </p:nvSpPr>
        <p:spPr bwMode="auto">
          <a:xfrm>
            <a:off x="4252333" y="4643209"/>
            <a:ext cx="2400300" cy="292368"/>
          </a:xfrm>
          <a:prstGeom prst="rect">
            <a:avLst/>
          </a:prstGeom>
          <a:noFill/>
          <a:ln w="9525">
            <a:noFill/>
            <a:miter lim="800000"/>
            <a:headEnd/>
            <a:tailEnd/>
          </a:ln>
        </p:spPr>
        <p:txBody>
          <a:bodyPr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Create</a:t>
            </a:r>
            <a:r>
              <a:rPr kumimoji="0" lang="en-US" sz="1600" b="0" i="0" u="none" strike="noStrike" kern="1200" cap="none" spc="0" normalizeH="0" noProof="0" dirty="0" smtClean="0">
                <a:ln>
                  <a:noFill/>
                </a:ln>
                <a:solidFill>
                  <a:prstClr val="black"/>
                </a:solidFill>
                <a:effectLst/>
                <a:uLnTx/>
                <a:uFillTx/>
                <a:latin typeface="Avenir Heavy"/>
                <a:ea typeface="ＭＳ Ｐゴシック" pitchFamily="31" charset="-128"/>
                <a:cs typeface="Avenir Heavy"/>
              </a:rPr>
              <a:t> your own tool</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sp>
        <p:nvSpPr>
          <p:cNvPr id="96" name="Rectangle 7"/>
          <p:cNvSpPr>
            <a:spLocks noChangeArrowheads="1"/>
          </p:cNvSpPr>
          <p:nvPr/>
        </p:nvSpPr>
        <p:spPr bwMode="auto">
          <a:xfrm>
            <a:off x="4198585" y="6246188"/>
            <a:ext cx="2502370" cy="230812"/>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Easy addition of new tools</a:t>
            </a:r>
          </a:p>
        </p:txBody>
      </p:sp>
      <p:sp>
        <p:nvSpPr>
          <p:cNvPr id="77" name="Rounded Rectangle 76"/>
          <p:cNvSpPr/>
          <p:nvPr/>
        </p:nvSpPr>
        <p:spPr>
          <a:xfrm>
            <a:off x="4168182" y="2386102"/>
            <a:ext cx="2484451" cy="2090811"/>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Rectangle 8"/>
          <p:cNvSpPr>
            <a:spLocks noChangeArrowheads="1"/>
          </p:cNvSpPr>
          <p:nvPr/>
        </p:nvSpPr>
        <p:spPr bwMode="auto">
          <a:xfrm>
            <a:off x="4610966" y="2491133"/>
            <a:ext cx="1476660" cy="475666"/>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Analysis Engine</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sp>
        <p:nvSpPr>
          <p:cNvPr id="80" name="Rectangle 7"/>
          <p:cNvSpPr>
            <a:spLocks noChangeArrowheads="1"/>
          </p:cNvSpPr>
          <p:nvPr/>
        </p:nvSpPr>
        <p:spPr bwMode="auto">
          <a:xfrm>
            <a:off x="4420097" y="3692103"/>
            <a:ext cx="2080846" cy="784810"/>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Record/replay analyses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Versioning of methods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Web service access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endParaRPr>
          </a:p>
        </p:txBody>
      </p:sp>
      <p:pic>
        <p:nvPicPr>
          <p:cNvPr id="5" name="Picture 4" descr="DocSystem_icon_nob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62294" y="2970844"/>
            <a:ext cx="587389" cy="746372"/>
          </a:xfrm>
          <a:prstGeom prst="rect">
            <a:avLst/>
          </a:prstGeom>
        </p:spPr>
      </p:pic>
      <p:sp>
        <p:nvSpPr>
          <p:cNvPr id="75" name="Text Box 53"/>
          <p:cNvSpPr txBox="1">
            <a:spLocks noChangeArrowheads="1"/>
          </p:cNvSpPr>
          <p:nvPr/>
        </p:nvSpPr>
        <p:spPr bwMode="auto">
          <a:xfrm>
            <a:off x="3270998" y="1304492"/>
            <a:ext cx="530287" cy="369332"/>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libri"/>
                <a:ea typeface="ＭＳ Ｐゴシック" pitchFamily="31" charset="-128"/>
                <a:cs typeface="+mn-cs"/>
              </a:rPr>
              <a:t>…</a:t>
            </a:r>
          </a:p>
        </p:txBody>
      </p:sp>
      <p:sp>
        <p:nvSpPr>
          <p:cNvPr id="76" name="Text Box 56"/>
          <p:cNvSpPr txBox="1">
            <a:spLocks noChangeArrowheads="1"/>
          </p:cNvSpPr>
          <p:nvPr/>
        </p:nvSpPr>
        <p:spPr bwMode="auto">
          <a:xfrm>
            <a:off x="3270999" y="845441"/>
            <a:ext cx="530286" cy="400110"/>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a:ea typeface="ＭＳ Ｐゴシック" pitchFamily="31" charset="-128"/>
                <a:cs typeface="+mn-cs"/>
              </a:rPr>
              <a:t>…</a:t>
            </a:r>
            <a:endParaRPr kumimoji="0" lang="en-US" sz="2000" b="0" i="0" u="none" strike="noStrike" kern="1200" cap="none" spc="0" normalizeH="0" baseline="0" noProof="0" dirty="0">
              <a:ln>
                <a:noFill/>
              </a:ln>
              <a:solidFill>
                <a:srgbClr val="000000"/>
              </a:solidFill>
              <a:effectLst/>
              <a:uLnTx/>
              <a:uFillTx/>
              <a:latin typeface="Calibri"/>
              <a:ea typeface="ＭＳ Ｐゴシック" pitchFamily="31" charset="-128"/>
              <a:cs typeface="+mn-cs"/>
            </a:endParaRPr>
          </a:p>
        </p:txBody>
      </p:sp>
      <p:sp>
        <p:nvSpPr>
          <p:cNvPr id="86" name="Rounded Rectangle 85"/>
          <p:cNvSpPr/>
          <p:nvPr/>
        </p:nvSpPr>
        <p:spPr>
          <a:xfrm>
            <a:off x="64787" y="2386103"/>
            <a:ext cx="3950367" cy="4404866"/>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Rectangle 4"/>
          <p:cNvSpPr>
            <a:spLocks noChangeArrowheads="1"/>
          </p:cNvSpPr>
          <p:nvPr/>
        </p:nvSpPr>
        <p:spPr bwMode="auto">
          <a:xfrm>
            <a:off x="694635" y="2431191"/>
            <a:ext cx="2705100" cy="292368"/>
          </a:xfrm>
          <a:prstGeom prst="rect">
            <a:avLst/>
          </a:prstGeom>
          <a:noFill/>
          <a:ln w="9525">
            <a:noFill/>
            <a:miter lim="800000"/>
            <a:headEnd/>
            <a:tailEnd/>
          </a:ln>
        </p:spPr>
        <p:txBody>
          <a:bodyPr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Workflows</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sp>
        <p:nvSpPr>
          <p:cNvPr id="92" name="Text Box 16"/>
          <p:cNvSpPr txBox="1">
            <a:spLocks noChangeArrowheads="1"/>
          </p:cNvSpPr>
          <p:nvPr/>
        </p:nvSpPr>
        <p:spPr bwMode="auto">
          <a:xfrm>
            <a:off x="808935" y="2806276"/>
            <a:ext cx="12192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t</a:t>
            </a:r>
            <a:r>
              <a:rPr kumimoji="0" lang="en-US" sz="1200" b="0" i="0" u="none" strike="noStrike" kern="1200" cap="none" spc="0" normalizeH="0" baseline="0" noProof="0" dirty="0" smtClean="0">
                <a:ln>
                  <a:noFill/>
                </a:ln>
                <a:solidFill>
                  <a:prstClr val="black"/>
                </a:solidFill>
                <a:effectLst/>
                <a:uLnTx/>
                <a:uFillTx/>
                <a:latin typeface="Tahoma" pitchFamily="34" charset="0"/>
                <a:ea typeface="ＭＳ Ｐゴシック" pitchFamily="31" charset="-128"/>
                <a:cs typeface="+mn-cs"/>
              </a:rPr>
              <a:t>raining dataset</a:t>
            </a:r>
            <a:endPar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endParaRPr>
          </a:p>
        </p:txBody>
      </p:sp>
      <p:sp>
        <p:nvSpPr>
          <p:cNvPr id="97" name="Text Box 17"/>
          <p:cNvSpPr txBox="1">
            <a:spLocks noChangeArrowheads="1"/>
          </p:cNvSpPr>
          <p:nvPr/>
        </p:nvSpPr>
        <p:spPr bwMode="auto">
          <a:xfrm>
            <a:off x="2104335" y="2806276"/>
            <a:ext cx="12954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t</a:t>
            </a:r>
            <a:r>
              <a:rPr kumimoji="0" lang="en-US" sz="1200" b="0" i="0" u="none" strike="noStrike" kern="1200" cap="none" spc="0" normalizeH="0" baseline="0" noProof="0" dirty="0" smtClean="0">
                <a:ln>
                  <a:noFill/>
                </a:ln>
                <a:solidFill>
                  <a:prstClr val="black"/>
                </a:solidFill>
                <a:effectLst/>
                <a:uLnTx/>
                <a:uFillTx/>
                <a:latin typeface="Tahoma" pitchFamily="34" charset="0"/>
                <a:ea typeface="ＭＳ Ｐゴシック" pitchFamily="31" charset="-128"/>
                <a:cs typeface="+mn-cs"/>
              </a:rPr>
              <a:t>est dataset</a:t>
            </a:r>
            <a:endPar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endParaRPr>
          </a:p>
        </p:txBody>
      </p:sp>
      <p:sp>
        <p:nvSpPr>
          <p:cNvPr id="101" name="Text Box 19"/>
          <p:cNvSpPr txBox="1">
            <a:spLocks noChangeArrowheads="1"/>
          </p:cNvSpPr>
          <p:nvPr/>
        </p:nvSpPr>
        <p:spPr bwMode="auto">
          <a:xfrm>
            <a:off x="11137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Class </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Neighbors</a:t>
            </a:r>
          </a:p>
          <a:p>
            <a:pPr marL="0" marR="0" lvl="0" indent="0" algn="ctr" defTabSz="55245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endParaRPr>
          </a:p>
        </p:txBody>
      </p:sp>
      <p:sp>
        <p:nvSpPr>
          <p:cNvPr id="102" name="Text Box 20"/>
          <p:cNvSpPr txBox="1">
            <a:spLocks noChangeArrowheads="1"/>
          </p:cNvSpPr>
          <p:nvPr/>
        </p:nvSpPr>
        <p:spPr bwMode="auto">
          <a:xfrm>
            <a:off x="2028135" y="3870272"/>
            <a:ext cx="7620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Weighted </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Voting</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Cross-Val</a:t>
            </a:r>
          </a:p>
        </p:txBody>
      </p:sp>
      <p:sp>
        <p:nvSpPr>
          <p:cNvPr id="105" name="Text Box 21"/>
          <p:cNvSpPr txBox="1">
            <a:spLocks noChangeArrowheads="1"/>
          </p:cNvSpPr>
          <p:nvPr/>
        </p:nvSpPr>
        <p:spPr bwMode="auto">
          <a:xfrm>
            <a:off x="199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SOM Clustering</a:t>
            </a:r>
          </a:p>
          <a:p>
            <a:pPr marL="0" marR="0" lvl="0" indent="0" algn="ctr" defTabSz="55245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endParaRPr>
          </a:p>
        </p:txBody>
      </p:sp>
      <p:sp>
        <p:nvSpPr>
          <p:cNvPr id="107" name="Line 22"/>
          <p:cNvSpPr>
            <a:spLocks noChangeShapeType="1"/>
          </p:cNvSpPr>
          <p:nvPr/>
        </p:nvSpPr>
        <p:spPr bwMode="auto">
          <a:xfrm>
            <a:off x="1418535" y="3072056"/>
            <a:ext cx="0" cy="153443"/>
          </a:xfrm>
          <a:prstGeom prst="line">
            <a:avLst/>
          </a:prstGeom>
          <a:noFill/>
          <a:ln w="28575">
            <a:solidFill>
              <a:schemeClr val="tx1">
                <a:lumMod val="50000"/>
                <a:lumOff val="50000"/>
              </a:schemeClr>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8" name="Line 23"/>
          <p:cNvSpPr>
            <a:spLocks noChangeShapeType="1"/>
          </p:cNvSpPr>
          <p:nvPr/>
        </p:nvSpPr>
        <p:spPr bwMode="auto">
          <a:xfrm>
            <a:off x="580335" y="3641672"/>
            <a:ext cx="914400" cy="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0" name="Text Box 25"/>
          <p:cNvSpPr txBox="1">
            <a:spLocks noChangeArrowheads="1"/>
          </p:cNvSpPr>
          <p:nvPr/>
        </p:nvSpPr>
        <p:spPr bwMode="auto">
          <a:xfrm>
            <a:off x="2866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Weighted </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Voting</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Train/Test</a:t>
            </a:r>
          </a:p>
        </p:txBody>
      </p:sp>
      <p:sp>
        <p:nvSpPr>
          <p:cNvPr id="111" name="Line 26"/>
          <p:cNvSpPr>
            <a:spLocks noChangeShapeType="1"/>
          </p:cNvSpPr>
          <p:nvPr/>
        </p:nvSpPr>
        <p:spPr bwMode="auto">
          <a:xfrm>
            <a:off x="580335" y="3641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2" name="Line 27"/>
          <p:cNvSpPr>
            <a:spLocks noChangeShapeType="1"/>
          </p:cNvSpPr>
          <p:nvPr/>
        </p:nvSpPr>
        <p:spPr bwMode="auto">
          <a:xfrm>
            <a:off x="1494735" y="3641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3" name="Line 28"/>
          <p:cNvSpPr>
            <a:spLocks noChangeShapeType="1"/>
          </p:cNvSpPr>
          <p:nvPr/>
        </p:nvSpPr>
        <p:spPr bwMode="auto">
          <a:xfrm>
            <a:off x="2409135" y="3641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4" name="Line 29"/>
          <p:cNvSpPr>
            <a:spLocks noChangeShapeType="1"/>
          </p:cNvSpPr>
          <p:nvPr/>
        </p:nvSpPr>
        <p:spPr bwMode="auto">
          <a:xfrm>
            <a:off x="3247335" y="3641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5" name="Line 30"/>
          <p:cNvSpPr>
            <a:spLocks noChangeShapeType="1"/>
          </p:cNvSpPr>
          <p:nvPr/>
        </p:nvSpPr>
        <p:spPr bwMode="auto">
          <a:xfrm>
            <a:off x="2637735" y="3072056"/>
            <a:ext cx="0" cy="153444"/>
          </a:xfrm>
          <a:prstGeom prst="line">
            <a:avLst/>
          </a:prstGeom>
          <a:noFill/>
          <a:ln w="28575">
            <a:solidFill>
              <a:schemeClr val="tx1">
                <a:lumMod val="50000"/>
                <a:lumOff val="50000"/>
              </a:schemeClr>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6" name="Line 31"/>
          <p:cNvSpPr>
            <a:spLocks noChangeShapeType="1"/>
          </p:cNvSpPr>
          <p:nvPr/>
        </p:nvSpPr>
        <p:spPr bwMode="auto">
          <a:xfrm>
            <a:off x="1113735" y="3413072"/>
            <a:ext cx="0" cy="22860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7" name="Line 32"/>
          <p:cNvSpPr>
            <a:spLocks noChangeShapeType="1"/>
          </p:cNvSpPr>
          <p:nvPr/>
        </p:nvSpPr>
        <p:spPr bwMode="auto">
          <a:xfrm>
            <a:off x="1723335" y="3641672"/>
            <a:ext cx="1524000" cy="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8" name="Line 33"/>
          <p:cNvSpPr>
            <a:spLocks noChangeShapeType="1"/>
          </p:cNvSpPr>
          <p:nvPr/>
        </p:nvSpPr>
        <p:spPr bwMode="auto">
          <a:xfrm>
            <a:off x="1723335" y="3413072"/>
            <a:ext cx="0" cy="22860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9" name="Line 34"/>
          <p:cNvSpPr>
            <a:spLocks noChangeShapeType="1"/>
          </p:cNvSpPr>
          <p:nvPr/>
        </p:nvSpPr>
        <p:spPr bwMode="auto">
          <a:xfrm>
            <a:off x="2637735" y="3413072"/>
            <a:ext cx="0" cy="22860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0" name="Text Box 35"/>
          <p:cNvSpPr txBox="1">
            <a:spLocks noChangeArrowheads="1"/>
          </p:cNvSpPr>
          <p:nvPr/>
        </p:nvSpPr>
        <p:spPr bwMode="auto">
          <a:xfrm>
            <a:off x="199335" y="4641797"/>
            <a:ext cx="838200" cy="363364"/>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SOM Cluster Viewer</a:t>
            </a:r>
          </a:p>
        </p:txBody>
      </p:sp>
      <p:sp>
        <p:nvSpPr>
          <p:cNvPr id="121" name="Text Box 36"/>
          <p:cNvSpPr txBox="1">
            <a:spLocks noChangeArrowheads="1"/>
          </p:cNvSpPr>
          <p:nvPr/>
        </p:nvSpPr>
        <p:spPr bwMode="auto">
          <a:xfrm>
            <a:off x="11137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Marker Selection</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Viewer</a:t>
            </a:r>
          </a:p>
        </p:txBody>
      </p:sp>
      <p:sp>
        <p:nvSpPr>
          <p:cNvPr id="122" name="Text Box 37"/>
          <p:cNvSpPr txBox="1">
            <a:spLocks noChangeArrowheads="1"/>
          </p:cNvSpPr>
          <p:nvPr/>
        </p:nvSpPr>
        <p:spPr bwMode="auto">
          <a:xfrm>
            <a:off x="20281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Prediction</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Results</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Viewer</a:t>
            </a:r>
          </a:p>
        </p:txBody>
      </p:sp>
      <p:sp>
        <p:nvSpPr>
          <p:cNvPr id="123" name="Text Box 38"/>
          <p:cNvSpPr txBox="1">
            <a:spLocks noChangeArrowheads="1"/>
          </p:cNvSpPr>
          <p:nvPr/>
        </p:nvSpPr>
        <p:spPr bwMode="auto">
          <a:xfrm>
            <a:off x="29425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Prediction</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Results</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Viewer</a:t>
            </a:r>
          </a:p>
        </p:txBody>
      </p:sp>
      <p:sp>
        <p:nvSpPr>
          <p:cNvPr id="124" name="Line 39"/>
          <p:cNvSpPr>
            <a:spLocks noChangeShapeType="1"/>
          </p:cNvSpPr>
          <p:nvPr/>
        </p:nvSpPr>
        <p:spPr bwMode="auto">
          <a:xfrm>
            <a:off x="656535" y="4403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5" name="Line 40"/>
          <p:cNvSpPr>
            <a:spLocks noChangeShapeType="1"/>
          </p:cNvSpPr>
          <p:nvPr/>
        </p:nvSpPr>
        <p:spPr bwMode="auto">
          <a:xfrm>
            <a:off x="1570935" y="4403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6" name="Line 41"/>
          <p:cNvSpPr>
            <a:spLocks noChangeShapeType="1"/>
          </p:cNvSpPr>
          <p:nvPr/>
        </p:nvSpPr>
        <p:spPr bwMode="auto">
          <a:xfrm>
            <a:off x="2485335" y="4403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7" name="Line 42"/>
          <p:cNvSpPr>
            <a:spLocks noChangeShapeType="1"/>
          </p:cNvSpPr>
          <p:nvPr/>
        </p:nvSpPr>
        <p:spPr bwMode="auto">
          <a:xfrm>
            <a:off x="3399735" y="4403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8" name="Text Box 43"/>
          <p:cNvSpPr txBox="1">
            <a:spLocks noChangeArrowheads="1"/>
          </p:cNvSpPr>
          <p:nvPr/>
        </p:nvSpPr>
        <p:spPr bwMode="auto">
          <a:xfrm>
            <a:off x="2014580" y="5123455"/>
            <a:ext cx="1828800" cy="26161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err="1">
                <a:ln>
                  <a:noFill/>
                </a:ln>
                <a:solidFill>
                  <a:prstClr val="black"/>
                </a:solidFill>
                <a:effectLst/>
                <a:uLnTx/>
                <a:uFillTx/>
                <a:latin typeface="Calibri"/>
                <a:ea typeface="ＭＳ Ｐゴシック" pitchFamily="31" charset="-128"/>
                <a:cs typeface="+mn-cs"/>
              </a:rPr>
              <a:t>Golub</a:t>
            </a:r>
            <a:r>
              <a:rPr kumimoji="0" lang="en-US" sz="1100" b="0" i="1" u="none" strike="noStrike" kern="1200" cap="none" spc="0" normalizeH="0" baseline="0" noProof="0" dirty="0">
                <a:ln>
                  <a:noFill/>
                </a:ln>
                <a:solidFill>
                  <a:prstClr val="black"/>
                </a:solidFill>
                <a:effectLst/>
                <a:uLnTx/>
                <a:uFillTx/>
                <a:latin typeface="Calibri"/>
                <a:ea typeface="ＭＳ Ｐゴシック" pitchFamily="31" charset="-128"/>
                <a:cs typeface="+mn-cs"/>
              </a:rPr>
              <a:t> and </a:t>
            </a:r>
            <a:r>
              <a:rPr kumimoji="0" lang="en-US" sz="1100" b="0" i="1" u="none" strike="noStrike" kern="1200" cap="none" spc="0" normalizeH="0" baseline="0" noProof="0" dirty="0" err="1">
                <a:ln>
                  <a:noFill/>
                </a:ln>
                <a:solidFill>
                  <a:prstClr val="black"/>
                </a:solidFill>
                <a:effectLst/>
                <a:uLnTx/>
                <a:uFillTx/>
                <a:latin typeface="Calibri"/>
                <a:ea typeface="ＭＳ Ｐゴシック" pitchFamily="31" charset="-128"/>
                <a:cs typeface="+mn-cs"/>
              </a:rPr>
              <a:t>Slonim</a:t>
            </a:r>
            <a:r>
              <a:rPr kumimoji="0" lang="en-US" sz="1100" b="0" i="1" u="none" strike="noStrike" kern="1200" cap="none" spc="0" normalizeH="0" baseline="0" noProof="0" dirty="0">
                <a:ln>
                  <a:noFill/>
                </a:ln>
                <a:solidFill>
                  <a:prstClr val="black"/>
                </a:solidFill>
                <a:effectLst/>
                <a:uLnTx/>
                <a:uFillTx/>
                <a:latin typeface="Calibri"/>
                <a:ea typeface="ＭＳ Ｐゴシック" pitchFamily="31" charset="-128"/>
                <a:cs typeface="+mn-cs"/>
              </a:rPr>
              <a:t> et. al 1999</a:t>
            </a:r>
            <a:endParaRPr kumimoji="0" lang="en-US" sz="1600" b="0" i="1" u="none" strike="noStrike" kern="1200" cap="none" spc="0" normalizeH="0" baseline="0" noProof="0" dirty="0">
              <a:ln>
                <a:noFill/>
              </a:ln>
              <a:solidFill>
                <a:prstClr val="black"/>
              </a:solidFill>
              <a:effectLst/>
              <a:uLnTx/>
              <a:uFillTx/>
              <a:latin typeface="Calibri"/>
              <a:ea typeface="ＭＳ Ｐゴシック" pitchFamily="31" charset="-128"/>
              <a:cs typeface="+mn-cs"/>
            </a:endParaRPr>
          </a:p>
        </p:txBody>
      </p:sp>
      <p:sp>
        <p:nvSpPr>
          <p:cNvPr id="129" name="AutoShape 45"/>
          <p:cNvSpPr>
            <a:spLocks noChangeArrowheads="1"/>
          </p:cNvSpPr>
          <p:nvPr/>
        </p:nvSpPr>
        <p:spPr bwMode="auto">
          <a:xfrm>
            <a:off x="895924" y="5067981"/>
            <a:ext cx="328153" cy="262581"/>
          </a:xfrm>
          <a:prstGeom prst="downArrow">
            <a:avLst>
              <a:gd name="adj1" fmla="val 30361"/>
              <a:gd name="adj2" fmla="val 55727"/>
            </a:avLst>
          </a:prstGeom>
          <a:solidFill>
            <a:schemeClr val="bg1">
              <a:lumMod val="65000"/>
            </a:schemeClr>
          </a:solidFill>
          <a:ln w="9525">
            <a:noFill/>
            <a:miter lim="800000"/>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ＭＳ Ｐゴシック" pitchFamily="31" charset="-128"/>
              <a:cs typeface="+mn-cs"/>
            </a:endParaRPr>
          </a:p>
        </p:txBody>
      </p:sp>
      <p:pic>
        <p:nvPicPr>
          <p:cNvPr id="130" name="Picture 47" descr="aml all pipeline zip"/>
          <p:cNvPicPr>
            <a:picLocks noChangeAspect="1" noChangeArrowheads="1"/>
          </p:cNvPicPr>
          <p:nvPr/>
        </p:nvPicPr>
        <p:blipFill>
          <a:blip r:embed="rId4" cstate="print"/>
          <a:srcRect/>
          <a:stretch>
            <a:fillRect/>
          </a:stretch>
        </p:blipFill>
        <p:spPr bwMode="auto">
          <a:xfrm>
            <a:off x="2333173" y="5448818"/>
            <a:ext cx="1417558" cy="719683"/>
          </a:xfrm>
          <a:prstGeom prst="rect">
            <a:avLst/>
          </a:prstGeom>
          <a:noFill/>
          <a:ln w="9525">
            <a:noFill/>
            <a:miter lim="800000"/>
            <a:headEnd/>
            <a:tailEnd/>
          </a:ln>
        </p:spPr>
      </p:pic>
      <p:sp>
        <p:nvSpPr>
          <p:cNvPr id="131" name="Rectangle 7"/>
          <p:cNvSpPr>
            <a:spLocks noChangeArrowheads="1"/>
          </p:cNvSpPr>
          <p:nvPr/>
        </p:nvSpPr>
        <p:spPr bwMode="auto">
          <a:xfrm>
            <a:off x="2261972" y="6168501"/>
            <a:ext cx="1538197" cy="600144"/>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Support for </a:t>
            </a:r>
            <a:r>
              <a:rPr kumimoji="0" lang="en-US" sz="1200" b="0" i="1"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in </a:t>
            </a:r>
            <a:r>
              <a:rPr kumimoji="0" lang="en-US" sz="1200" b="0" i="1" u="none" strike="noStrike" kern="1200" cap="none" spc="0" normalizeH="0" baseline="0" noProof="0" dirty="0" err="1">
                <a:ln>
                  <a:noFill/>
                </a:ln>
                <a:solidFill>
                  <a:prstClr val="black"/>
                </a:solidFill>
                <a:effectLst/>
                <a:uLnTx/>
                <a:uFillTx/>
                <a:latin typeface="Avenir Book"/>
                <a:ea typeface="ＭＳ Ｐゴシック" pitchFamily="31" charset="-128"/>
                <a:cs typeface="Avenir Book"/>
              </a:rPr>
              <a:t>silico</a:t>
            </a: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 reproducible research</a:t>
            </a:r>
          </a:p>
        </p:txBody>
      </p:sp>
      <p:pic>
        <p:nvPicPr>
          <p:cNvPr id="132" name="Picture 131"/>
          <p:cNvPicPr>
            <a:picLocks noChangeAspect="1"/>
          </p:cNvPicPr>
          <p:nvPr/>
        </p:nvPicPr>
        <p:blipFill>
          <a:blip r:embed="rId5"/>
          <a:stretch>
            <a:fillRect/>
          </a:stretch>
        </p:blipFill>
        <p:spPr>
          <a:xfrm>
            <a:off x="232312" y="5330563"/>
            <a:ext cx="1725850" cy="1215105"/>
          </a:xfrm>
          <a:prstGeom prst="rect">
            <a:avLst/>
          </a:prstGeom>
          <a:effectLst>
            <a:outerShdw blurRad="50800" dist="38100" dir="2700000" algn="tl" rotWithShape="0">
              <a:prstClr val="black">
                <a:alpha val="40000"/>
              </a:prstClr>
            </a:outerShdw>
          </a:effectLst>
        </p:spPr>
      </p:pic>
      <p:sp>
        <p:nvSpPr>
          <p:cNvPr id="133" name="AutoShape 48"/>
          <p:cNvSpPr>
            <a:spLocks noChangeArrowheads="1"/>
          </p:cNvSpPr>
          <p:nvPr/>
        </p:nvSpPr>
        <p:spPr bwMode="auto">
          <a:xfrm rot="16200000">
            <a:off x="1941262" y="5606819"/>
            <a:ext cx="383773" cy="355817"/>
          </a:xfrm>
          <a:prstGeom prst="downArrow">
            <a:avLst>
              <a:gd name="adj1" fmla="val 30361"/>
              <a:gd name="adj2" fmla="val 55782"/>
            </a:avLst>
          </a:prstGeom>
          <a:solidFill>
            <a:srgbClr val="A6A6A6"/>
          </a:solidFill>
          <a:ln w="9525">
            <a:noFill/>
            <a:miter lim="800000"/>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ＭＳ Ｐゴシック" pitchFamily="31" charset="-128"/>
              <a:cs typeface="+mn-cs"/>
            </a:endParaRPr>
          </a:p>
        </p:txBody>
      </p:sp>
      <p:sp>
        <p:nvSpPr>
          <p:cNvPr id="109" name="Text Box 24"/>
          <p:cNvSpPr txBox="1">
            <a:spLocks noChangeArrowheads="1"/>
          </p:cNvSpPr>
          <p:nvPr/>
        </p:nvSpPr>
        <p:spPr bwMode="auto">
          <a:xfrm>
            <a:off x="21043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Preprocess</a:t>
            </a:r>
          </a:p>
        </p:txBody>
      </p:sp>
      <p:sp>
        <p:nvSpPr>
          <p:cNvPr id="99" name="Text Box 18"/>
          <p:cNvSpPr txBox="1">
            <a:spLocks noChangeArrowheads="1"/>
          </p:cNvSpPr>
          <p:nvPr/>
        </p:nvSpPr>
        <p:spPr bwMode="auto">
          <a:xfrm>
            <a:off x="8851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Preprocess</a:t>
            </a:r>
          </a:p>
        </p:txBody>
      </p:sp>
      <p:sp>
        <p:nvSpPr>
          <p:cNvPr id="69" name="Rounded Rectangle 68"/>
          <p:cNvSpPr/>
          <p:nvPr/>
        </p:nvSpPr>
        <p:spPr>
          <a:xfrm>
            <a:off x="6865056" y="547688"/>
            <a:ext cx="2091479" cy="6104575"/>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Rectangle 3"/>
          <p:cNvSpPr>
            <a:spLocks noChangeArrowheads="1"/>
          </p:cNvSpPr>
          <p:nvPr/>
        </p:nvSpPr>
        <p:spPr bwMode="auto">
          <a:xfrm>
            <a:off x="6865055" y="671513"/>
            <a:ext cx="2091479" cy="292368"/>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Access Points</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pic>
        <p:nvPicPr>
          <p:cNvPr id="71" name="Picture 10"/>
          <p:cNvPicPr>
            <a:picLocks noChangeAspect="1" noChangeArrowheads="1"/>
          </p:cNvPicPr>
          <p:nvPr/>
        </p:nvPicPr>
        <p:blipFill>
          <a:blip r:embed="rId6" cstate="print"/>
          <a:srcRect/>
          <a:stretch>
            <a:fillRect/>
          </a:stretch>
        </p:blipFill>
        <p:spPr bwMode="auto">
          <a:xfrm>
            <a:off x="7166148" y="4759590"/>
            <a:ext cx="1600200" cy="125095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73" name="Text Box 13"/>
          <p:cNvSpPr txBox="1">
            <a:spLocks noChangeArrowheads="1"/>
          </p:cNvSpPr>
          <p:nvPr/>
        </p:nvSpPr>
        <p:spPr bwMode="auto">
          <a:xfrm>
            <a:off x="7466553" y="2740160"/>
            <a:ext cx="999390" cy="307777"/>
          </a:xfrm>
          <a:prstGeom prst="rect">
            <a:avLst/>
          </a:prstGeom>
          <a:noFill/>
          <a:ln w="9525">
            <a:noFill/>
            <a:miter lim="800000"/>
            <a:headEnd/>
            <a:tailEnd/>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Notebook</a:t>
            </a:r>
            <a:endParaRPr kumimoji="0" lang="en-US" sz="14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endParaRPr>
          </a:p>
        </p:txBody>
      </p:sp>
      <p:sp>
        <p:nvSpPr>
          <p:cNvPr id="74" name="Text Box 14"/>
          <p:cNvSpPr txBox="1">
            <a:spLocks noChangeArrowheads="1"/>
          </p:cNvSpPr>
          <p:nvPr/>
        </p:nvSpPr>
        <p:spPr bwMode="auto">
          <a:xfrm>
            <a:off x="7330468" y="5993078"/>
            <a:ext cx="1271561" cy="307777"/>
          </a:xfrm>
          <a:prstGeom prst="rect">
            <a:avLst/>
          </a:prstGeom>
          <a:noFill/>
          <a:ln w="9525">
            <a:noFill/>
            <a:miter lim="800000"/>
            <a:headEnd/>
            <a:tailEnd/>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Programming</a:t>
            </a:r>
          </a:p>
        </p:txBody>
      </p:sp>
      <p:sp>
        <p:nvSpPr>
          <p:cNvPr id="79" name="Text Box 15"/>
          <p:cNvSpPr txBox="1">
            <a:spLocks noChangeArrowheads="1"/>
          </p:cNvSpPr>
          <p:nvPr/>
        </p:nvSpPr>
        <p:spPr bwMode="auto">
          <a:xfrm>
            <a:off x="7698607" y="4400603"/>
            <a:ext cx="560431" cy="307777"/>
          </a:xfrm>
          <a:prstGeom prst="rect">
            <a:avLst/>
          </a:prstGeom>
          <a:noFill/>
          <a:ln w="9525">
            <a:noFill/>
            <a:miter lim="800000"/>
            <a:headEnd/>
            <a:tailEnd/>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Web</a:t>
            </a:r>
          </a:p>
        </p:txBody>
      </p:sp>
      <p:sp>
        <p:nvSpPr>
          <p:cNvPr id="81" name="Rectangle 7"/>
          <p:cNvSpPr>
            <a:spLocks noChangeArrowheads="1"/>
          </p:cNvSpPr>
          <p:nvPr/>
        </p:nvSpPr>
        <p:spPr bwMode="auto">
          <a:xfrm>
            <a:off x="6975962" y="6246188"/>
            <a:ext cx="1980573" cy="230812"/>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Access for all levels of user</a:t>
            </a:r>
          </a:p>
        </p:txBody>
      </p:sp>
      <p:pic>
        <p:nvPicPr>
          <p:cNvPr id="82" name="Picture 81" descr="genepattern u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6148" y="3148709"/>
            <a:ext cx="1627492" cy="1283289"/>
          </a:xfrm>
          <a:prstGeom prst="rect">
            <a:avLst/>
          </a:prstGeom>
          <a:effectLst>
            <a:outerShdw blurRad="50800" dist="38100" dir="2700000" algn="tl" rotWithShape="0">
              <a:prstClr val="black">
                <a:alpha val="40000"/>
              </a:prstClr>
            </a:outerShdw>
          </a:effectLst>
        </p:spPr>
      </p:pic>
      <p:pic>
        <p:nvPicPr>
          <p:cNvPr id="9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0434" y="924165"/>
            <a:ext cx="1132232" cy="1006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8" name="Picture 1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7792" y="920760"/>
            <a:ext cx="1246606" cy="1054453"/>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Notebook Excerp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66148" y="1072914"/>
            <a:ext cx="1564654" cy="1692328"/>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03252" y="4961131"/>
            <a:ext cx="1607671" cy="12850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79232192"/>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6"/>
          <p:cNvGrpSpPr>
            <a:grpSpLocks/>
          </p:cNvGrpSpPr>
          <p:nvPr/>
        </p:nvGrpSpPr>
        <p:grpSpPr bwMode="auto">
          <a:xfrm>
            <a:off x="3290888" y="5448300"/>
            <a:ext cx="1979612" cy="876300"/>
            <a:chOff x="4624388" y="5448300"/>
            <a:chExt cx="1979612" cy="876300"/>
          </a:xfrm>
        </p:grpSpPr>
        <p:pic>
          <p:nvPicPr>
            <p:cNvPr id="37927" name="Picture 47" descr="aml all pipeline zip"/>
            <p:cNvPicPr>
              <a:picLocks noChangeAspect="1" noChangeArrowheads="1"/>
            </p:cNvPicPr>
            <p:nvPr/>
          </p:nvPicPr>
          <p:blipFill>
            <a:blip r:embed="rId3"/>
            <a:srcRect/>
            <a:stretch>
              <a:fillRect/>
            </a:stretch>
          </p:blipFill>
          <p:spPr bwMode="auto">
            <a:xfrm>
              <a:off x="4953000" y="5486400"/>
              <a:ext cx="1651000" cy="838200"/>
            </a:xfrm>
            <a:prstGeom prst="rect">
              <a:avLst/>
            </a:prstGeom>
            <a:noFill/>
            <a:ln w="9525">
              <a:noFill/>
              <a:miter lim="800000"/>
              <a:headEnd/>
              <a:tailEnd/>
            </a:ln>
          </p:spPr>
        </p:pic>
        <p:sp>
          <p:nvSpPr>
            <p:cNvPr id="37928" name="AutoShape 48"/>
            <p:cNvSpPr>
              <a:spLocks noChangeArrowheads="1"/>
            </p:cNvSpPr>
            <p:nvPr/>
          </p:nvSpPr>
          <p:spPr bwMode="auto">
            <a:xfrm rot="-5400000">
              <a:off x="4636294" y="5436394"/>
              <a:ext cx="533400" cy="557212"/>
            </a:xfrm>
            <a:prstGeom prst="downArrow">
              <a:avLst>
                <a:gd name="adj1" fmla="val 30361"/>
                <a:gd name="adj2" fmla="val 55782"/>
              </a:avLst>
            </a:prstGeom>
            <a:solidFill>
              <a:srgbClr val="00CCFF"/>
            </a:solidFill>
            <a:ln w="9525">
              <a:noFill/>
              <a:miter lim="800000"/>
              <a:headEnd/>
              <a:tailEnd/>
            </a:ln>
          </p:spPr>
          <p:txBody>
            <a:bodyPr wrap="none" anchor="ctr">
              <a:prstTxWarp prst="textNoShape">
                <a:avLst/>
              </a:prstTxWarp>
            </a:bodyPr>
            <a:lstStyle/>
            <a:p>
              <a:endParaRPr lang="en-US" sz="1800"/>
            </a:p>
          </p:txBody>
        </p:sp>
      </p:grpSp>
      <p:grpSp>
        <p:nvGrpSpPr>
          <p:cNvPr id="3" name="Group 55"/>
          <p:cNvGrpSpPr>
            <a:grpSpLocks/>
          </p:cNvGrpSpPr>
          <p:nvPr/>
        </p:nvGrpSpPr>
        <p:grpSpPr bwMode="auto">
          <a:xfrm>
            <a:off x="1562100" y="4191000"/>
            <a:ext cx="1836738" cy="2590800"/>
            <a:chOff x="2895600" y="4191000"/>
            <a:chExt cx="1836738" cy="2590800"/>
          </a:xfrm>
        </p:grpSpPr>
        <p:sp>
          <p:nvSpPr>
            <p:cNvPr id="37925" name="AutoShape 45"/>
            <p:cNvSpPr>
              <a:spLocks noChangeArrowheads="1"/>
            </p:cNvSpPr>
            <p:nvPr/>
          </p:nvSpPr>
          <p:spPr bwMode="auto">
            <a:xfrm>
              <a:off x="3429000" y="4191000"/>
              <a:ext cx="381000" cy="533400"/>
            </a:xfrm>
            <a:prstGeom prst="downArrow">
              <a:avLst>
                <a:gd name="adj1" fmla="val 30361"/>
                <a:gd name="adj2" fmla="val 55728"/>
              </a:avLst>
            </a:prstGeom>
            <a:solidFill>
              <a:srgbClr val="00CCFF"/>
            </a:solidFill>
            <a:ln w="9525">
              <a:noFill/>
              <a:miter lim="800000"/>
              <a:headEnd/>
              <a:tailEnd/>
            </a:ln>
          </p:spPr>
          <p:txBody>
            <a:bodyPr wrap="none" anchor="ctr">
              <a:prstTxWarp prst="textNoShape">
                <a:avLst/>
              </a:prstTxWarp>
            </a:bodyPr>
            <a:lstStyle/>
            <a:p>
              <a:endParaRPr lang="en-US" sz="1800"/>
            </a:p>
          </p:txBody>
        </p:sp>
        <p:pic>
          <p:nvPicPr>
            <p:cNvPr id="37926" name="Picture 44"/>
            <p:cNvPicPr>
              <a:picLocks noChangeAspect="1" noChangeArrowheads="1"/>
            </p:cNvPicPr>
            <p:nvPr/>
          </p:nvPicPr>
          <p:blipFill>
            <a:blip r:embed="rId4"/>
            <a:srcRect/>
            <a:stretch>
              <a:fillRect/>
            </a:stretch>
          </p:blipFill>
          <p:spPr bwMode="auto">
            <a:xfrm>
              <a:off x="2895600" y="4724400"/>
              <a:ext cx="1836738" cy="2057400"/>
            </a:xfrm>
            <a:prstGeom prst="rect">
              <a:avLst/>
            </a:prstGeom>
            <a:noFill/>
            <a:ln w="9525">
              <a:noFill/>
              <a:miter lim="800000"/>
              <a:headEnd/>
              <a:tailEnd/>
            </a:ln>
          </p:spPr>
        </p:pic>
      </p:grpSp>
      <p:sp>
        <p:nvSpPr>
          <p:cNvPr id="37892" name="Rectangle 19"/>
          <p:cNvSpPr>
            <a:spLocks noChangeArrowheads="1"/>
          </p:cNvSpPr>
          <p:nvPr/>
        </p:nvSpPr>
        <p:spPr bwMode="auto">
          <a:xfrm>
            <a:off x="0" y="106363"/>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a:t>GenePattern vocabulary: Pipelines</a:t>
            </a:r>
          </a:p>
        </p:txBody>
      </p:sp>
      <p:grpSp>
        <p:nvGrpSpPr>
          <p:cNvPr id="4" name="Group 57"/>
          <p:cNvGrpSpPr>
            <a:grpSpLocks/>
          </p:cNvGrpSpPr>
          <p:nvPr/>
        </p:nvGrpSpPr>
        <p:grpSpPr bwMode="auto">
          <a:xfrm>
            <a:off x="3238500" y="914400"/>
            <a:ext cx="2895600" cy="249238"/>
            <a:chOff x="4572000" y="914400"/>
            <a:chExt cx="2895600" cy="249238"/>
          </a:xfrm>
        </p:grpSpPr>
        <p:sp>
          <p:nvSpPr>
            <p:cNvPr id="37923" name="Text Box 16"/>
            <p:cNvSpPr txBox="1">
              <a:spLocks noChangeArrowheads="1"/>
            </p:cNvSpPr>
            <p:nvPr/>
          </p:nvSpPr>
          <p:spPr bwMode="auto">
            <a:xfrm>
              <a:off x="4572000" y="914400"/>
              <a:ext cx="1219200" cy="249238"/>
            </a:xfrm>
            <a:prstGeom prst="rect">
              <a:avLst/>
            </a:prstGeom>
            <a:solidFill>
              <a:srgbClr val="FFFF99"/>
            </a:solidFill>
            <a:ln w="12700">
              <a:solidFill>
                <a:schemeClr val="folHlink"/>
              </a:solidFill>
              <a:miter lim="800000"/>
              <a:headEnd/>
              <a:tailEnd/>
            </a:ln>
          </p:spPr>
          <p:txBody>
            <a:bodyPr lIns="55049" tIns="27525" rIns="55049" bIns="27525">
              <a:prstTxWarp prst="textNoShape">
                <a:avLst/>
              </a:prstTxWarp>
              <a:spAutoFit/>
            </a:bodyPr>
            <a:lstStyle/>
            <a:p>
              <a:pPr defTabSz="552450"/>
              <a:r>
                <a:rPr lang="en-US" sz="1200" b="1">
                  <a:latin typeface="Tahoma" pitchFamily="-109" charset="0"/>
                </a:rPr>
                <a:t> all_aml_train</a:t>
              </a:r>
            </a:p>
          </p:txBody>
        </p:sp>
        <p:sp>
          <p:nvSpPr>
            <p:cNvPr id="37924" name="Text Box 17"/>
            <p:cNvSpPr txBox="1">
              <a:spLocks noChangeArrowheads="1"/>
            </p:cNvSpPr>
            <p:nvPr/>
          </p:nvSpPr>
          <p:spPr bwMode="auto">
            <a:xfrm>
              <a:off x="6172200" y="914400"/>
              <a:ext cx="1295400" cy="249238"/>
            </a:xfrm>
            <a:prstGeom prst="rect">
              <a:avLst/>
            </a:prstGeom>
            <a:solidFill>
              <a:srgbClr val="FFFF99"/>
            </a:solidFill>
            <a:ln w="12700">
              <a:solidFill>
                <a:schemeClr val="folHlink"/>
              </a:solidFill>
              <a:miter lim="800000"/>
              <a:headEnd/>
              <a:tailEnd/>
            </a:ln>
          </p:spPr>
          <p:txBody>
            <a:bodyPr lIns="55049" tIns="27525" rIns="55049" bIns="27525">
              <a:prstTxWarp prst="textNoShape">
                <a:avLst/>
              </a:prstTxWarp>
              <a:spAutoFit/>
            </a:bodyPr>
            <a:lstStyle/>
            <a:p>
              <a:pPr algn="ctr" defTabSz="552450"/>
              <a:r>
                <a:rPr lang="en-US" sz="1200" b="1">
                  <a:latin typeface="Tahoma" pitchFamily="-109" charset="0"/>
                </a:rPr>
                <a:t>all_aml_test</a:t>
              </a:r>
            </a:p>
          </p:txBody>
        </p:sp>
      </p:grpSp>
      <p:sp>
        <p:nvSpPr>
          <p:cNvPr id="37" name="AutoShape 8"/>
          <p:cNvSpPr>
            <a:spLocks noChangeArrowheads="1"/>
          </p:cNvSpPr>
          <p:nvPr/>
        </p:nvSpPr>
        <p:spPr bwMode="auto">
          <a:xfrm>
            <a:off x="3007818"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Comparative</a:t>
            </a:r>
          </a:p>
          <a:p>
            <a:pPr algn="ctr">
              <a:defRPr/>
            </a:pPr>
            <a:r>
              <a:rPr lang="en-US" sz="1400" dirty="0">
                <a:latin typeface="Calibri" charset="0"/>
                <a:ea typeface="ＭＳ Ｐゴシック" charset="-128"/>
                <a:cs typeface="ＭＳ Ｐゴシック" charset="-128"/>
              </a:rPr>
              <a:t>Marker</a:t>
            </a:r>
          </a:p>
          <a:p>
            <a:pPr algn="ctr">
              <a:defRPr/>
            </a:pPr>
            <a:r>
              <a:rPr lang="en-US" sz="1400" dirty="0">
                <a:latin typeface="Calibri" charset="0"/>
                <a:ea typeface="ＭＳ Ｐゴシック" charset="-128"/>
                <a:cs typeface="ＭＳ Ｐゴシック" charset="-128"/>
              </a:rPr>
              <a:t>Selection</a:t>
            </a:r>
          </a:p>
        </p:txBody>
      </p:sp>
      <p:sp>
        <p:nvSpPr>
          <p:cNvPr id="45" name="AutoShape 8"/>
          <p:cNvSpPr>
            <a:spLocks noChangeArrowheads="1"/>
          </p:cNvSpPr>
          <p:nvPr/>
        </p:nvSpPr>
        <p:spPr bwMode="auto">
          <a:xfrm>
            <a:off x="4436464"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Weighted</a:t>
            </a:r>
          </a:p>
          <a:p>
            <a:pPr algn="ctr">
              <a:defRPr/>
            </a:pPr>
            <a:r>
              <a:rPr lang="en-US" sz="1400" dirty="0">
                <a:latin typeface="Calibri" charset="0"/>
                <a:ea typeface="ＭＳ Ｐゴシック" charset="-128"/>
                <a:cs typeface="ＭＳ Ｐゴシック" charset="-128"/>
              </a:rPr>
              <a:t>Voting</a:t>
            </a:r>
          </a:p>
          <a:p>
            <a:pPr algn="ctr">
              <a:defRPr/>
            </a:pPr>
            <a:r>
              <a:rPr lang="en-US" sz="1400" dirty="0">
                <a:latin typeface="Calibri" charset="0"/>
                <a:ea typeface="ＭＳ Ｐゴシック" charset="-128"/>
                <a:cs typeface="ＭＳ Ｐゴシック" charset="-128"/>
              </a:rPr>
              <a:t>Cross-Validation</a:t>
            </a:r>
          </a:p>
        </p:txBody>
      </p:sp>
      <p:sp>
        <p:nvSpPr>
          <p:cNvPr id="46" name="AutoShape 8"/>
          <p:cNvSpPr>
            <a:spLocks noChangeArrowheads="1"/>
          </p:cNvSpPr>
          <p:nvPr/>
        </p:nvSpPr>
        <p:spPr bwMode="auto">
          <a:xfrm>
            <a:off x="5865110"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Weighted</a:t>
            </a:r>
          </a:p>
          <a:p>
            <a:pPr algn="ctr">
              <a:defRPr/>
            </a:pPr>
            <a:r>
              <a:rPr lang="en-US" sz="1400" dirty="0">
                <a:latin typeface="Calibri" charset="0"/>
                <a:ea typeface="ＭＳ Ｐゴシック" charset="-128"/>
                <a:cs typeface="ＭＳ Ｐゴシック" charset="-128"/>
              </a:rPr>
              <a:t>Voting</a:t>
            </a:r>
          </a:p>
          <a:p>
            <a:pPr algn="ctr">
              <a:defRPr/>
            </a:pPr>
            <a:r>
              <a:rPr lang="en-US" sz="1400" dirty="0">
                <a:latin typeface="Calibri" charset="0"/>
                <a:ea typeface="ＭＳ Ｐゴシック" charset="-128"/>
                <a:cs typeface="ＭＳ Ｐゴシック" charset="-128"/>
              </a:rPr>
              <a:t>Train/Test</a:t>
            </a:r>
          </a:p>
        </p:txBody>
      </p:sp>
      <p:grpSp>
        <p:nvGrpSpPr>
          <p:cNvPr id="5" name="Group 59"/>
          <p:cNvGrpSpPr>
            <a:grpSpLocks/>
          </p:cNvGrpSpPr>
          <p:nvPr/>
        </p:nvGrpSpPr>
        <p:grpSpPr bwMode="auto">
          <a:xfrm>
            <a:off x="2247900" y="1143000"/>
            <a:ext cx="4267200" cy="2438400"/>
            <a:chOff x="3581400" y="1143000"/>
            <a:chExt cx="4267200" cy="2438400"/>
          </a:xfrm>
        </p:grpSpPr>
        <p:grpSp>
          <p:nvGrpSpPr>
            <p:cNvPr id="6" name="Group 58"/>
            <p:cNvGrpSpPr>
              <a:grpSpLocks/>
            </p:cNvGrpSpPr>
            <p:nvPr/>
          </p:nvGrpSpPr>
          <p:grpSpPr bwMode="auto">
            <a:xfrm>
              <a:off x="3581400" y="1143000"/>
              <a:ext cx="4267200" cy="2438400"/>
              <a:chOff x="3581400" y="1143000"/>
              <a:chExt cx="4267200" cy="2438400"/>
            </a:xfrm>
          </p:grpSpPr>
          <p:sp>
            <p:nvSpPr>
              <p:cNvPr id="37909" name="Line 26"/>
              <p:cNvSpPr>
                <a:spLocks noChangeShapeType="1"/>
              </p:cNvSpPr>
              <p:nvPr/>
            </p:nvSpPr>
            <p:spPr bwMode="auto">
              <a:xfrm>
                <a:off x="35814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0" name="Line 27"/>
              <p:cNvSpPr>
                <a:spLocks noChangeShapeType="1"/>
              </p:cNvSpPr>
              <p:nvPr/>
            </p:nvSpPr>
            <p:spPr bwMode="auto">
              <a:xfrm>
                <a:off x="5029200" y="2306638"/>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1" name="Line 28"/>
              <p:cNvSpPr>
                <a:spLocks noChangeShapeType="1"/>
              </p:cNvSpPr>
              <p:nvPr/>
            </p:nvSpPr>
            <p:spPr bwMode="auto">
              <a:xfrm>
                <a:off x="64008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2" name="Line 29"/>
              <p:cNvSpPr>
                <a:spLocks noChangeShapeType="1"/>
              </p:cNvSpPr>
              <p:nvPr/>
            </p:nvSpPr>
            <p:spPr bwMode="auto">
              <a:xfrm flipH="1">
                <a:off x="77724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3" name="Line 31"/>
              <p:cNvSpPr>
                <a:spLocks noChangeShapeType="1"/>
              </p:cNvSpPr>
              <p:nvPr/>
            </p:nvSpPr>
            <p:spPr bwMode="auto">
              <a:xfrm>
                <a:off x="4876800" y="2057400"/>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4" name="Line 32"/>
              <p:cNvSpPr>
                <a:spLocks noChangeShapeType="1"/>
              </p:cNvSpPr>
              <p:nvPr/>
            </p:nvSpPr>
            <p:spPr bwMode="auto">
              <a:xfrm flipV="1">
                <a:off x="5105400" y="2286000"/>
                <a:ext cx="2667000" cy="20638"/>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5" name="Line 33"/>
              <p:cNvSpPr>
                <a:spLocks noChangeShapeType="1"/>
              </p:cNvSpPr>
              <p:nvPr/>
            </p:nvSpPr>
            <p:spPr bwMode="auto">
              <a:xfrm>
                <a:off x="5105400" y="2078038"/>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6" name="Line 34"/>
              <p:cNvSpPr>
                <a:spLocks noChangeShapeType="1"/>
              </p:cNvSpPr>
              <p:nvPr/>
            </p:nvSpPr>
            <p:spPr bwMode="auto">
              <a:xfrm>
                <a:off x="6705600" y="2057400"/>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7" name="Line 22"/>
              <p:cNvSpPr>
                <a:spLocks noChangeShapeType="1"/>
              </p:cNvSpPr>
              <p:nvPr/>
            </p:nvSpPr>
            <p:spPr bwMode="auto">
              <a:xfrm>
                <a:off x="5181600" y="1143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8" name="Line 30"/>
              <p:cNvSpPr>
                <a:spLocks noChangeShapeType="1"/>
              </p:cNvSpPr>
              <p:nvPr/>
            </p:nvSpPr>
            <p:spPr bwMode="auto">
              <a:xfrm>
                <a:off x="6781800" y="1143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9" name="Line 40"/>
              <p:cNvSpPr>
                <a:spLocks noChangeShapeType="1"/>
              </p:cNvSpPr>
              <p:nvPr/>
            </p:nvSpPr>
            <p:spPr bwMode="auto">
              <a:xfrm>
                <a:off x="50292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0" name="Line 41"/>
              <p:cNvSpPr>
                <a:spLocks noChangeShapeType="1"/>
              </p:cNvSpPr>
              <p:nvPr/>
            </p:nvSpPr>
            <p:spPr bwMode="auto">
              <a:xfrm>
                <a:off x="64008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1" name="Line 42"/>
              <p:cNvSpPr>
                <a:spLocks noChangeShapeType="1"/>
              </p:cNvSpPr>
              <p:nvPr/>
            </p:nvSpPr>
            <p:spPr bwMode="auto">
              <a:xfrm>
                <a:off x="78486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2" name="Line 40"/>
              <p:cNvSpPr>
                <a:spLocks noChangeShapeType="1"/>
              </p:cNvSpPr>
              <p:nvPr/>
            </p:nvSpPr>
            <p:spPr bwMode="auto">
              <a:xfrm>
                <a:off x="35814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grpSp>
        <p:sp>
          <p:nvSpPr>
            <p:cNvPr id="37908" name="Line 23"/>
            <p:cNvSpPr>
              <a:spLocks noChangeShapeType="1"/>
            </p:cNvSpPr>
            <p:nvPr/>
          </p:nvSpPr>
          <p:spPr bwMode="auto">
            <a:xfrm>
              <a:off x="3581400" y="2306638"/>
              <a:ext cx="1447800" cy="0"/>
            </a:xfrm>
            <a:prstGeom prst="line">
              <a:avLst/>
            </a:prstGeom>
            <a:noFill/>
            <a:ln w="28575">
              <a:solidFill>
                <a:schemeClr val="folHlink"/>
              </a:solidFill>
              <a:round/>
              <a:headEnd/>
              <a:tailEnd/>
            </a:ln>
          </p:spPr>
          <p:txBody>
            <a:bodyPr>
              <a:prstTxWarp prst="textNoShape">
                <a:avLst/>
              </a:prstTxWarp>
            </a:bodyPr>
            <a:lstStyle/>
            <a:p>
              <a:endParaRPr lang="en-US"/>
            </a:p>
          </p:txBody>
        </p:sp>
      </p:grpSp>
      <p:sp>
        <p:nvSpPr>
          <p:cNvPr id="41" name="AutoShape 8"/>
          <p:cNvSpPr>
            <a:spLocks noChangeArrowheads="1"/>
          </p:cNvSpPr>
          <p:nvPr/>
        </p:nvSpPr>
        <p:spPr bwMode="auto">
          <a:xfrm>
            <a:off x="1597910"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SOM</a:t>
            </a:r>
          </a:p>
          <a:p>
            <a:pPr algn="ctr">
              <a:defRPr/>
            </a:pPr>
            <a:r>
              <a:rPr lang="en-US" sz="1400" dirty="0">
                <a:latin typeface="Calibri" charset="0"/>
                <a:ea typeface="ＭＳ Ｐゴシック" charset="-128"/>
                <a:cs typeface="ＭＳ Ｐゴシック" charset="-128"/>
              </a:rPr>
              <a:t>Clustering</a:t>
            </a:r>
          </a:p>
        </p:txBody>
      </p:sp>
      <p:sp>
        <p:nvSpPr>
          <p:cNvPr id="47" name="AutoShape 8"/>
          <p:cNvSpPr>
            <a:spLocks noChangeArrowheads="1"/>
          </p:cNvSpPr>
          <p:nvPr/>
        </p:nvSpPr>
        <p:spPr bwMode="auto">
          <a:xfrm>
            <a:off x="4692962" y="1445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Preprocess</a:t>
            </a:r>
          </a:p>
          <a:p>
            <a:pPr algn="ctr">
              <a:defRPr/>
            </a:pPr>
            <a:r>
              <a:rPr lang="en-US" sz="1400" dirty="0">
                <a:latin typeface="Calibri" charset="0"/>
                <a:ea typeface="ＭＳ Ｐゴシック" charset="-128"/>
                <a:cs typeface="ＭＳ Ｐゴシック" charset="-128"/>
              </a:rPr>
              <a:t>Dataset</a:t>
            </a:r>
          </a:p>
        </p:txBody>
      </p:sp>
      <p:sp>
        <p:nvSpPr>
          <p:cNvPr id="48" name="AutoShape 8"/>
          <p:cNvSpPr>
            <a:spLocks noChangeArrowheads="1"/>
          </p:cNvSpPr>
          <p:nvPr/>
        </p:nvSpPr>
        <p:spPr bwMode="auto">
          <a:xfrm>
            <a:off x="3112333" y="1445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Preprocess</a:t>
            </a:r>
          </a:p>
          <a:p>
            <a:pPr algn="ctr">
              <a:defRPr/>
            </a:pPr>
            <a:r>
              <a:rPr lang="en-US" sz="1400" dirty="0">
                <a:latin typeface="Calibri" charset="0"/>
                <a:ea typeface="ＭＳ Ｐゴシック" charset="-128"/>
                <a:cs typeface="ＭＳ Ｐゴシック" charset="-128"/>
              </a:rPr>
              <a:t>Dataset</a:t>
            </a:r>
          </a:p>
        </p:txBody>
      </p:sp>
      <p:sp>
        <p:nvSpPr>
          <p:cNvPr id="42" name="AutoShape 8"/>
          <p:cNvSpPr>
            <a:spLocks noChangeArrowheads="1"/>
          </p:cNvSpPr>
          <p:nvPr/>
        </p:nvSpPr>
        <p:spPr bwMode="auto">
          <a:xfrm>
            <a:off x="1609569"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SOM </a:t>
            </a:r>
          </a:p>
          <a:p>
            <a:pPr algn="ctr">
              <a:defRPr/>
            </a:pPr>
            <a:r>
              <a:rPr lang="en-US" sz="1400" dirty="0">
                <a:latin typeface="Calibri" charset="0"/>
                <a:ea typeface="ＭＳ Ｐゴシック" charset="-128"/>
                <a:cs typeface="ＭＳ Ｐゴシック" charset="-128"/>
              </a:rPr>
              <a:t>Cluster</a:t>
            </a:r>
          </a:p>
          <a:p>
            <a:pPr algn="ctr">
              <a:defRPr/>
            </a:pPr>
            <a:r>
              <a:rPr lang="en-US" sz="1400" dirty="0">
                <a:latin typeface="Calibri" charset="0"/>
                <a:ea typeface="ＭＳ Ｐゴシック" charset="-128"/>
                <a:cs typeface="ＭＳ Ｐゴシック" charset="-128"/>
              </a:rPr>
              <a:t>Viewer</a:t>
            </a:r>
          </a:p>
        </p:txBody>
      </p:sp>
      <p:sp>
        <p:nvSpPr>
          <p:cNvPr id="43" name="AutoShape 8"/>
          <p:cNvSpPr>
            <a:spLocks noChangeArrowheads="1"/>
          </p:cNvSpPr>
          <p:nvPr/>
        </p:nvSpPr>
        <p:spPr bwMode="auto">
          <a:xfrm>
            <a:off x="3007818"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Comparative</a:t>
            </a:r>
          </a:p>
          <a:p>
            <a:pPr algn="ctr">
              <a:defRPr/>
            </a:pPr>
            <a:r>
              <a:rPr lang="en-US" sz="1400" dirty="0">
                <a:latin typeface="Calibri" charset="0"/>
                <a:ea typeface="ＭＳ Ｐゴシック" charset="-128"/>
                <a:cs typeface="ＭＳ Ｐゴシック" charset="-128"/>
              </a:rPr>
              <a:t>Marker</a:t>
            </a:r>
          </a:p>
          <a:p>
            <a:pPr algn="ctr">
              <a:defRPr/>
            </a:pPr>
            <a:r>
              <a:rPr lang="en-US" sz="1400" dirty="0">
                <a:latin typeface="Calibri" charset="0"/>
                <a:ea typeface="ＭＳ Ｐゴシック" charset="-128"/>
                <a:cs typeface="ＭＳ Ｐゴシック" charset="-128"/>
              </a:rPr>
              <a:t>Selection Viewer</a:t>
            </a:r>
          </a:p>
        </p:txBody>
      </p:sp>
      <p:sp>
        <p:nvSpPr>
          <p:cNvPr id="44" name="AutoShape 8"/>
          <p:cNvSpPr>
            <a:spLocks noChangeArrowheads="1"/>
          </p:cNvSpPr>
          <p:nvPr/>
        </p:nvSpPr>
        <p:spPr bwMode="auto">
          <a:xfrm>
            <a:off x="4466861"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Prediction</a:t>
            </a:r>
          </a:p>
          <a:p>
            <a:pPr algn="ctr">
              <a:defRPr/>
            </a:pPr>
            <a:r>
              <a:rPr lang="en-US" sz="1400" dirty="0">
                <a:latin typeface="Calibri" charset="0"/>
                <a:ea typeface="ＭＳ Ｐゴシック" charset="-128"/>
                <a:cs typeface="ＭＳ Ｐゴシック" charset="-128"/>
              </a:rPr>
              <a:t>Results</a:t>
            </a:r>
          </a:p>
          <a:p>
            <a:pPr algn="ctr">
              <a:defRPr/>
            </a:pPr>
            <a:r>
              <a:rPr lang="en-US" sz="1400" dirty="0">
                <a:latin typeface="Calibri" charset="0"/>
                <a:ea typeface="ＭＳ Ｐゴシック" charset="-128"/>
                <a:cs typeface="ＭＳ Ｐゴシック" charset="-128"/>
              </a:rPr>
              <a:t>Viewer</a:t>
            </a:r>
          </a:p>
        </p:txBody>
      </p:sp>
      <p:sp>
        <p:nvSpPr>
          <p:cNvPr id="49" name="AutoShape 8"/>
          <p:cNvSpPr>
            <a:spLocks noChangeArrowheads="1"/>
          </p:cNvSpPr>
          <p:nvPr/>
        </p:nvSpPr>
        <p:spPr bwMode="auto">
          <a:xfrm>
            <a:off x="5865110"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Prediction</a:t>
            </a:r>
          </a:p>
          <a:p>
            <a:pPr algn="ctr">
              <a:defRPr/>
            </a:pPr>
            <a:r>
              <a:rPr lang="en-US" sz="1400" dirty="0">
                <a:latin typeface="Calibri" charset="0"/>
                <a:ea typeface="ＭＳ Ｐゴシック" charset="-128"/>
                <a:cs typeface="ＭＳ Ｐゴシック" charset="-128"/>
              </a:rPr>
              <a:t>Results</a:t>
            </a:r>
          </a:p>
          <a:p>
            <a:pPr algn="ctr">
              <a:defRPr/>
            </a:pPr>
            <a:r>
              <a:rPr lang="en-US" sz="1400" dirty="0">
                <a:latin typeface="Calibri" charset="0"/>
                <a:ea typeface="ＭＳ Ｐゴシック" charset="-128"/>
                <a:cs typeface="ＭＳ Ｐゴシック" charset="-128"/>
              </a:rPr>
              <a:t>Viewer</a:t>
            </a:r>
          </a:p>
        </p:txBody>
      </p:sp>
    </p:spTree>
    <p:extLst>
      <p:ext uri="{BB962C8B-B14F-4D97-AF65-F5344CB8AC3E}">
        <p14:creationId xmlns:p14="http://schemas.microsoft.com/office/powerpoint/2010/main" val="40549394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idx="4294967295"/>
          </p:nvPr>
        </p:nvSpPr>
        <p:spPr>
          <a:xfrm>
            <a:off x="0" y="141800"/>
            <a:ext cx="9144000" cy="677597"/>
          </a:xfrm>
        </p:spPr>
        <p:txBody>
          <a:bodyPr>
            <a:normAutofit/>
          </a:bodyPr>
          <a:lstStyle/>
          <a:p>
            <a:r>
              <a:rPr lang="en-US" sz="3600" b="1" dirty="0">
                <a:latin typeface="+mn-lt"/>
                <a:ea typeface="ＭＳ Ｐゴシック" pitchFamily="-109" charset="-128"/>
                <a:cs typeface="ＭＳ Ｐゴシック" pitchFamily="-109" charset="-128"/>
              </a:rPr>
              <a:t>Pipelines in </a:t>
            </a:r>
            <a:r>
              <a:rPr lang="en-US" sz="3600" b="1" dirty="0" err="1">
                <a:latin typeface="+mn-lt"/>
                <a:ea typeface="ＭＳ Ｐゴシック" pitchFamily="-109" charset="-128"/>
                <a:cs typeface="ＭＳ Ｐゴシック" pitchFamily="-109" charset="-128"/>
              </a:rPr>
              <a:t>GenePattern</a:t>
            </a:r>
            <a:endParaRPr lang="en-US" sz="3600" b="1" dirty="0">
              <a:latin typeface="+mn-lt"/>
              <a:ea typeface="ＭＳ Ｐゴシック" pitchFamily="-109" charset="-128"/>
              <a:cs typeface="ＭＳ Ｐゴシック" pitchFamily="-109" charset="-128"/>
            </a:endParaRPr>
          </a:p>
        </p:txBody>
      </p:sp>
      <p:pic>
        <p:nvPicPr>
          <p:cNvPr id="2" name="Picture 1"/>
          <p:cNvPicPr>
            <a:picLocks noChangeAspect="1"/>
          </p:cNvPicPr>
          <p:nvPr/>
        </p:nvPicPr>
        <p:blipFill>
          <a:blip r:embed="rId3"/>
          <a:stretch>
            <a:fillRect/>
          </a:stretch>
        </p:blipFill>
        <p:spPr>
          <a:xfrm>
            <a:off x="948272" y="1367927"/>
            <a:ext cx="7431633" cy="5232330"/>
          </a:xfrm>
          <a:prstGeom prst="rect">
            <a:avLst/>
          </a:prstGeom>
          <a:effectLst>
            <a:outerShdw blurRad="50800" dist="38100" dir="2700000" algn="tl" rotWithShape="0">
              <a:prstClr val="black">
                <a:alpha val="40000"/>
              </a:prstClr>
            </a:outerShdw>
          </a:effectLst>
        </p:spPr>
      </p:pic>
      <p:sp>
        <p:nvSpPr>
          <p:cNvPr id="5" name="Rectangle 4"/>
          <p:cNvSpPr/>
          <p:nvPr/>
        </p:nvSpPr>
        <p:spPr>
          <a:xfrm>
            <a:off x="2620058" y="1977370"/>
            <a:ext cx="3304290" cy="4470847"/>
          </a:xfrm>
          <a:prstGeom prst="rect">
            <a:avLst/>
          </a:prstGeom>
          <a:noFill/>
          <a:ln w="28575" cap="flat" cmpd="sng" algn="ctr">
            <a:solidFill>
              <a:srgbClr val="FF0000"/>
            </a:solidFill>
            <a:prstDash val="solid"/>
            <a:round/>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800"/>
          </a:p>
        </p:txBody>
      </p:sp>
    </p:spTree>
    <p:extLst>
      <p:ext uri="{BB962C8B-B14F-4D97-AF65-F5344CB8AC3E}">
        <p14:creationId xmlns:p14="http://schemas.microsoft.com/office/powerpoint/2010/main" val="1291908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idx="4294967295"/>
          </p:nvPr>
        </p:nvSpPr>
        <p:spPr>
          <a:xfrm>
            <a:off x="0" y="106363"/>
            <a:ext cx="8931275" cy="655637"/>
          </a:xfrm>
        </p:spPr>
        <p:txBody>
          <a:bodyPr>
            <a:normAutofit fontScale="90000"/>
          </a:bodyPr>
          <a:lstStyle/>
          <a:p>
            <a:pPr algn="ctr"/>
            <a:r>
              <a:rPr lang="en-US" dirty="0" smtClean="0">
                <a:ea typeface="ＭＳ Ｐゴシック" charset="-128"/>
              </a:rPr>
              <a:t>Community Activity</a:t>
            </a:r>
            <a:endParaRPr lang="en-US" dirty="0">
              <a:ea typeface="ＭＳ Ｐゴシック" charset="-128"/>
            </a:endParaRPr>
          </a:p>
        </p:txBody>
      </p:sp>
      <p:sp>
        <p:nvSpPr>
          <p:cNvPr id="538627" name="Rectangle 3"/>
          <p:cNvSpPr>
            <a:spLocks noGrp="1" noChangeArrowheads="1"/>
          </p:cNvSpPr>
          <p:nvPr>
            <p:ph type="body" sz="half" idx="4294967295"/>
          </p:nvPr>
        </p:nvSpPr>
        <p:spPr>
          <a:xfrm>
            <a:off x="-143253" y="1060450"/>
            <a:ext cx="6639791" cy="5581650"/>
          </a:xfrm>
        </p:spPr>
        <p:txBody>
          <a:bodyPr>
            <a:noAutofit/>
          </a:bodyPr>
          <a:lstStyle/>
          <a:p>
            <a:pPr marL="800100" indent="-285750" defTabSz="1830388">
              <a:spcBef>
                <a:spcPts val="0"/>
              </a:spcBef>
            </a:pPr>
            <a:r>
              <a:rPr lang="en-US" sz="2400" dirty="0" smtClean="0"/>
              <a:t>Current version:</a:t>
            </a:r>
            <a:r>
              <a:rPr lang="en-US" sz="2400" dirty="0" smtClean="0">
                <a:solidFill>
                  <a:srgbClr val="000000"/>
                </a:solidFill>
              </a:rPr>
              <a:t> </a:t>
            </a:r>
            <a:r>
              <a:rPr lang="en-US" sz="2400" dirty="0"/>
              <a:t>3.9.11 rc.4 b210</a:t>
            </a:r>
            <a:r>
              <a:rPr lang="en-US" sz="2400" dirty="0" smtClean="0">
                <a:solidFill>
                  <a:srgbClr val="000000"/>
                </a:solidFill>
              </a:rPr>
              <a:t> (2/2019)</a:t>
            </a:r>
          </a:p>
          <a:p>
            <a:pPr marL="514350" indent="0" defTabSz="1830388">
              <a:spcBef>
                <a:spcPts val="0"/>
              </a:spcBef>
              <a:buNone/>
            </a:pPr>
            <a:endParaRPr lang="en-US" sz="2400" dirty="0" smtClean="0"/>
          </a:p>
          <a:p>
            <a:pPr marL="800100" indent="-285750" defTabSz="1830388">
              <a:spcBef>
                <a:spcPts val="0"/>
              </a:spcBef>
            </a:pPr>
            <a:r>
              <a:rPr lang="en-US" sz="2400" dirty="0"/>
              <a:t>&gt;50,000 registered </a:t>
            </a:r>
            <a:r>
              <a:rPr lang="en-US" sz="2400" dirty="0" smtClean="0"/>
              <a:t>users</a:t>
            </a:r>
          </a:p>
          <a:p>
            <a:pPr marL="800100" indent="-285750" defTabSz="1830388">
              <a:spcBef>
                <a:spcPts val="0"/>
              </a:spcBef>
            </a:pPr>
            <a:endParaRPr lang="en-US" sz="2400" dirty="0" smtClean="0"/>
          </a:p>
          <a:p>
            <a:pPr marL="800100" indent="-285750" defTabSz="1830388">
              <a:spcBef>
                <a:spcPts val="0"/>
              </a:spcBef>
            </a:pPr>
            <a:r>
              <a:rPr lang="en-US" sz="2400" dirty="0" smtClean="0"/>
              <a:t>Open source, BSD-style license</a:t>
            </a:r>
          </a:p>
          <a:p>
            <a:pPr marL="514350" indent="0" defTabSz="1830388">
              <a:spcBef>
                <a:spcPts val="0"/>
              </a:spcBef>
              <a:buNone/>
            </a:pPr>
            <a:endParaRPr lang="en-US" sz="2400" dirty="0" smtClean="0"/>
          </a:p>
          <a:p>
            <a:pPr marL="800100" indent="-285750" defTabSz="1830388">
              <a:spcBef>
                <a:spcPts val="0"/>
              </a:spcBef>
            </a:pPr>
            <a:r>
              <a:rPr lang="en-US" sz="2400" dirty="0" smtClean="0"/>
              <a:t>New Public server runs ~2,500 analyses/week</a:t>
            </a:r>
          </a:p>
          <a:p>
            <a:pPr marL="800100" indent="-285750" defTabSz="1830388">
              <a:spcBef>
                <a:spcPts val="0"/>
              </a:spcBef>
            </a:pPr>
            <a:endParaRPr lang="en-US" sz="2400" dirty="0" smtClean="0"/>
          </a:p>
          <a:p>
            <a:pPr marL="800100" indent="-285750" defTabSz="1830388">
              <a:spcBef>
                <a:spcPts val="0"/>
              </a:spcBef>
            </a:pPr>
            <a:r>
              <a:rPr lang="en-US" sz="2400" dirty="0" err="1" smtClean="0"/>
              <a:t>GParc</a:t>
            </a:r>
            <a:r>
              <a:rPr lang="en-US" sz="2400" dirty="0" smtClean="0"/>
              <a:t>: </a:t>
            </a:r>
            <a:r>
              <a:rPr lang="en-US" sz="2400" dirty="0" err="1" smtClean="0"/>
              <a:t>GenePattern</a:t>
            </a:r>
            <a:r>
              <a:rPr lang="en-US" sz="2400" dirty="0" smtClean="0"/>
              <a:t> community repository </a:t>
            </a:r>
          </a:p>
          <a:p>
            <a:pPr marL="1200150" lvl="1" defTabSz="1830388">
              <a:spcBef>
                <a:spcPts val="0"/>
              </a:spcBef>
            </a:pPr>
            <a:r>
              <a:rPr lang="en-US" sz="1800" dirty="0" smtClean="0"/>
              <a:t>~100 community-contributed methods</a:t>
            </a:r>
          </a:p>
          <a:p>
            <a:pPr marL="1200150" lvl="1" defTabSz="1830388">
              <a:spcBef>
                <a:spcPts val="0"/>
              </a:spcBef>
            </a:pPr>
            <a:r>
              <a:rPr lang="en-US" sz="1800" dirty="0"/>
              <a:t>CRISPR analysis</a:t>
            </a:r>
          </a:p>
          <a:p>
            <a:pPr marL="1200150" lvl="1" defTabSz="1830388">
              <a:spcBef>
                <a:spcPts val="0"/>
              </a:spcBef>
            </a:pPr>
            <a:r>
              <a:rPr lang="en-US" sz="1800" dirty="0" smtClean="0"/>
              <a:t>Bisulfite sequencing</a:t>
            </a:r>
          </a:p>
          <a:p>
            <a:pPr marL="1200150" lvl="1" defTabSz="1830388">
              <a:spcBef>
                <a:spcPts val="0"/>
              </a:spcBef>
            </a:pPr>
            <a:r>
              <a:rPr lang="en-US" sz="1800" dirty="0" smtClean="0"/>
              <a:t>Flow </a:t>
            </a:r>
            <a:r>
              <a:rPr lang="en-US" sz="1800" dirty="0" err="1" smtClean="0"/>
              <a:t>cytometry</a:t>
            </a:r>
            <a:endParaRPr lang="en-US" sz="1800" dirty="0" smtClean="0"/>
          </a:p>
          <a:p>
            <a:pPr marL="1200150" lvl="1" defTabSz="1830388">
              <a:spcBef>
                <a:spcPts val="0"/>
              </a:spcBef>
            </a:pPr>
            <a:r>
              <a:rPr lang="en-US" sz="1800" dirty="0" err="1" smtClean="0"/>
              <a:t>RNAi</a:t>
            </a:r>
            <a:r>
              <a:rPr lang="en-US" sz="1800" dirty="0" smtClean="0"/>
              <a:t> screens</a:t>
            </a:r>
          </a:p>
          <a:p>
            <a:pPr marL="914400" lvl="1" indent="0" defTabSz="1830388">
              <a:spcBef>
                <a:spcPts val="0"/>
              </a:spcBef>
              <a:buNone/>
            </a:pPr>
            <a:endParaRPr lang="en-US" sz="1800" dirty="0" smtClean="0"/>
          </a:p>
        </p:txBody>
      </p:sp>
      <p:sp>
        <p:nvSpPr>
          <p:cNvPr id="3" name="TextBox 2"/>
          <p:cNvSpPr txBox="1"/>
          <p:nvPr/>
        </p:nvSpPr>
        <p:spPr>
          <a:xfrm>
            <a:off x="6440621" y="793425"/>
            <a:ext cx="2228982" cy="307777"/>
          </a:xfrm>
          <a:prstGeom prst="rect">
            <a:avLst/>
          </a:prstGeom>
          <a:noFill/>
        </p:spPr>
        <p:txBody>
          <a:bodyPr wrap="square" rtlCol="0">
            <a:spAutoFit/>
          </a:bodyPr>
          <a:lstStyle/>
          <a:p>
            <a:pPr algn="r" defTabSz="457200"/>
            <a:r>
              <a:rPr lang="en-US" sz="1400" dirty="0" err="1" smtClean="0">
                <a:solidFill>
                  <a:prstClr val="black"/>
                </a:solidFill>
                <a:latin typeface="Avenir Heavy"/>
                <a:cs typeface="Avenir Heavy"/>
              </a:rPr>
              <a:t>www.genepattern.org</a:t>
            </a:r>
            <a:endParaRPr lang="en-US" dirty="0">
              <a:solidFill>
                <a:prstClr val="black"/>
              </a:solidFill>
              <a:latin typeface="Avenir Heavy"/>
              <a:cs typeface="Avenir Heavy"/>
            </a:endParaRPr>
          </a:p>
        </p:txBody>
      </p:sp>
      <p:pic>
        <p:nvPicPr>
          <p:cNvPr id="5" name="Picture 4" descr="gpar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6538" y="3682149"/>
            <a:ext cx="2173065" cy="1886866"/>
          </a:xfrm>
          <a:prstGeom prst="rect">
            <a:avLst/>
          </a:prstGeom>
          <a:effectLst>
            <a:outerShdw blurRad="50800" dist="38100" dir="2700000" algn="tl" rotWithShape="0">
              <a:prstClr val="black">
                <a:alpha val="40000"/>
              </a:prstClr>
            </a:outerShdw>
          </a:effectLst>
        </p:spPr>
      </p:pic>
      <p:sp>
        <p:nvSpPr>
          <p:cNvPr id="8" name="TextBox 7"/>
          <p:cNvSpPr txBox="1"/>
          <p:nvPr/>
        </p:nvSpPr>
        <p:spPr>
          <a:xfrm>
            <a:off x="7058261" y="3374372"/>
            <a:ext cx="1611342" cy="307777"/>
          </a:xfrm>
          <a:prstGeom prst="rect">
            <a:avLst/>
          </a:prstGeom>
          <a:noFill/>
        </p:spPr>
        <p:txBody>
          <a:bodyPr wrap="square" rtlCol="0">
            <a:spAutoFit/>
          </a:bodyPr>
          <a:lstStyle/>
          <a:p>
            <a:pPr algn="r" defTabSz="457200"/>
            <a:r>
              <a:rPr lang="en-US" sz="1400" dirty="0" err="1" smtClean="0">
                <a:solidFill>
                  <a:prstClr val="black"/>
                </a:solidFill>
                <a:latin typeface="Avenir Heavy"/>
                <a:cs typeface="Avenir Heavy"/>
              </a:rPr>
              <a:t>www.gparc.org</a:t>
            </a:r>
            <a:endParaRPr lang="en-US" dirty="0">
              <a:solidFill>
                <a:prstClr val="black"/>
              </a:solidFill>
              <a:latin typeface="Avenir Heavy"/>
              <a:cs typeface="Avenir Heavy"/>
            </a:endParaRPr>
          </a:p>
        </p:txBody>
      </p:sp>
      <p:pic>
        <p:nvPicPr>
          <p:cNvPr id="6" name="Picture 5"/>
          <p:cNvPicPr>
            <a:picLocks noChangeAspect="1"/>
          </p:cNvPicPr>
          <p:nvPr/>
        </p:nvPicPr>
        <p:blipFill>
          <a:blip r:embed="rId4"/>
          <a:stretch>
            <a:fillRect/>
          </a:stretch>
        </p:blipFill>
        <p:spPr>
          <a:xfrm>
            <a:off x="6440621" y="1147248"/>
            <a:ext cx="2231136" cy="15026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205640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05"/>
            <a:ext cx="8229600" cy="572169"/>
          </a:xfrm>
        </p:spPr>
        <p:txBody>
          <a:bodyPr>
            <a:noAutofit/>
          </a:bodyPr>
          <a:lstStyle/>
          <a:p>
            <a:r>
              <a:rPr lang="en-US" sz="3200" dirty="0" smtClean="0"/>
              <a:t>Availability</a:t>
            </a:r>
            <a:endParaRPr lang="en-US" sz="3200" dirty="0"/>
          </a:p>
        </p:txBody>
      </p:sp>
      <p:sp>
        <p:nvSpPr>
          <p:cNvPr id="30" name="Content Placeholder 29"/>
          <p:cNvSpPr>
            <a:spLocks noGrp="1"/>
          </p:cNvSpPr>
          <p:nvPr>
            <p:ph idx="1"/>
          </p:nvPr>
        </p:nvSpPr>
        <p:spPr>
          <a:xfrm>
            <a:off x="1726195" y="965517"/>
            <a:ext cx="7042900" cy="5740083"/>
          </a:xfrm>
        </p:spPr>
        <p:txBody>
          <a:bodyPr>
            <a:noAutofit/>
          </a:bodyPr>
          <a:lstStyle/>
          <a:p>
            <a:pPr marL="0" indent="0">
              <a:buNone/>
            </a:pPr>
            <a:endParaRPr lang="en-US" sz="1400" dirty="0" smtClean="0"/>
          </a:p>
          <a:p>
            <a:r>
              <a:rPr lang="en-US" sz="2800" dirty="0" smtClean="0"/>
              <a:t>Public server running on Amazon </a:t>
            </a:r>
            <a:r>
              <a:rPr lang="en-US" sz="2800" dirty="0"/>
              <a:t>Web </a:t>
            </a:r>
            <a:r>
              <a:rPr lang="en-US" sz="2800" dirty="0" smtClean="0"/>
              <a:t>Services </a:t>
            </a:r>
            <a:r>
              <a:rPr lang="en-US" sz="1800" dirty="0" smtClean="0"/>
              <a:t>(</a:t>
            </a:r>
            <a:r>
              <a:rPr lang="en-US" sz="1800" dirty="0" smtClean="0">
                <a:hlinkClick r:id="rId3"/>
              </a:rPr>
              <a:t>cloud.genepattern.org</a:t>
            </a:r>
            <a:r>
              <a:rPr lang="en-US" sz="1800" dirty="0" smtClean="0"/>
              <a:t>)</a:t>
            </a:r>
          </a:p>
          <a:p>
            <a:endParaRPr lang="en-US" sz="1800" dirty="0" smtClean="0"/>
          </a:p>
          <a:p>
            <a:r>
              <a:rPr lang="en-US" sz="2800" dirty="0"/>
              <a:t>Public server at Indiana U, backed by </a:t>
            </a:r>
            <a:r>
              <a:rPr lang="en-US" sz="2800" dirty="0" smtClean="0"/>
              <a:t>Carbonate </a:t>
            </a:r>
            <a:r>
              <a:rPr lang="en-US" sz="2800" dirty="0"/>
              <a:t>HPC cluster (</a:t>
            </a:r>
            <a:r>
              <a:rPr lang="en-US" sz="2800" dirty="0" smtClean="0">
                <a:solidFill>
                  <a:srgbClr val="000090"/>
                </a:solidFill>
              </a:rPr>
              <a:t>gp.indiana.edu</a:t>
            </a:r>
            <a:r>
              <a:rPr lang="en-US" sz="2800" dirty="0" smtClean="0"/>
              <a:t>)</a:t>
            </a:r>
          </a:p>
          <a:p>
            <a:endParaRPr lang="en-US" sz="1200" dirty="0" smtClean="0"/>
          </a:p>
          <a:p>
            <a:r>
              <a:rPr lang="en-US" sz="2800" dirty="0"/>
              <a:t>Downloadable </a:t>
            </a:r>
            <a:r>
              <a:rPr lang="en-US" sz="2800"/>
              <a:t>server </a:t>
            </a:r>
            <a:r>
              <a:rPr lang="en-US" sz="1800" smtClean="0"/>
              <a:t>(</a:t>
            </a:r>
            <a:r>
              <a:rPr lang="en-US" sz="1800" dirty="0">
                <a:solidFill>
                  <a:srgbClr val="000090"/>
                </a:solidFill>
                <a:hlinkClick r:id="rId4"/>
              </a:rPr>
              <a:t>www.genepattern.org</a:t>
            </a:r>
            <a:r>
              <a:rPr lang="en-US" sz="1800" dirty="0"/>
              <a:t>)</a:t>
            </a:r>
          </a:p>
          <a:p>
            <a:pPr marL="0" indent="0">
              <a:buNone/>
            </a:pPr>
            <a:endParaRPr lang="en-US" sz="1800" dirty="0"/>
          </a:p>
          <a:p>
            <a:r>
              <a:rPr lang="en-US" sz="2800" dirty="0" smtClean="0"/>
              <a:t>Amazon Machine Image (AMI)</a:t>
            </a:r>
          </a:p>
          <a:p>
            <a:endParaRPr lang="en-US" sz="900" dirty="0" smtClean="0"/>
          </a:p>
        </p:txBody>
      </p:sp>
      <p:grpSp>
        <p:nvGrpSpPr>
          <p:cNvPr id="5" name="Group 4"/>
          <p:cNvGrpSpPr/>
          <p:nvPr/>
        </p:nvGrpSpPr>
        <p:grpSpPr>
          <a:xfrm>
            <a:off x="641212" y="3835558"/>
            <a:ext cx="906512" cy="847216"/>
            <a:chOff x="886867" y="3542387"/>
            <a:chExt cx="889466" cy="847216"/>
          </a:xfrm>
        </p:grpSpPr>
        <p:pic>
          <p:nvPicPr>
            <p:cNvPr id="6" name="Picture 5" descr="Modern_Deskto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867" y="3542387"/>
              <a:ext cx="889466" cy="847216"/>
            </a:xfrm>
            <a:prstGeom prst="rect">
              <a:avLst/>
            </a:prstGeom>
          </p:spPr>
        </p:pic>
        <p:pic>
          <p:nvPicPr>
            <p:cNvPr id="7" name="Picture 6"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8863" y="3645987"/>
              <a:ext cx="351787" cy="351787"/>
            </a:xfrm>
            <a:prstGeom prst="rect">
              <a:avLst/>
            </a:prstGeom>
          </p:spPr>
        </p:pic>
      </p:grpSp>
      <p:grpSp>
        <p:nvGrpSpPr>
          <p:cNvPr id="12" name="Group 11"/>
          <p:cNvGrpSpPr/>
          <p:nvPr/>
        </p:nvGrpSpPr>
        <p:grpSpPr>
          <a:xfrm>
            <a:off x="375230" y="4682774"/>
            <a:ext cx="1438475" cy="1411427"/>
            <a:chOff x="2313479" y="3201977"/>
            <a:chExt cx="1411427" cy="1411427"/>
          </a:xfrm>
        </p:grpSpPr>
        <p:pic>
          <p:nvPicPr>
            <p:cNvPr id="13" name="Picture 12" descr="AMI logo 128x12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3479" y="3201977"/>
              <a:ext cx="1411427" cy="1411427"/>
            </a:xfrm>
            <a:prstGeom prst="rect">
              <a:avLst/>
            </a:prstGeom>
          </p:spPr>
        </p:pic>
        <p:pic>
          <p:nvPicPr>
            <p:cNvPr id="14" name="Picture 13"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6093" y="3962523"/>
              <a:ext cx="351787" cy="351787"/>
            </a:xfrm>
            <a:prstGeom prst="rect">
              <a:avLst/>
            </a:prstGeom>
          </p:spPr>
        </p:pic>
      </p:grpSp>
      <p:grpSp>
        <p:nvGrpSpPr>
          <p:cNvPr id="16" name="Group 15"/>
          <p:cNvGrpSpPr/>
          <p:nvPr/>
        </p:nvGrpSpPr>
        <p:grpSpPr>
          <a:xfrm>
            <a:off x="731167" y="2656105"/>
            <a:ext cx="726603" cy="725752"/>
            <a:chOff x="2802847" y="1762277"/>
            <a:chExt cx="712940" cy="725752"/>
          </a:xfrm>
        </p:grpSpPr>
        <p:pic>
          <p:nvPicPr>
            <p:cNvPr id="17" name="Picture 16" descr="indiana-university-logo-250x25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2847" y="1762277"/>
              <a:ext cx="712940" cy="712940"/>
            </a:xfrm>
            <a:prstGeom prst="rect">
              <a:avLst/>
            </a:prstGeom>
          </p:spPr>
        </p:pic>
        <p:pic>
          <p:nvPicPr>
            <p:cNvPr id="18" name="Picture 17"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2847" y="2119522"/>
              <a:ext cx="368507" cy="368507"/>
            </a:xfrm>
            <a:prstGeom prst="rect">
              <a:avLst/>
            </a:prstGeom>
          </p:spPr>
        </p:pic>
      </p:grpSp>
      <p:pic>
        <p:nvPicPr>
          <p:cNvPr id="29" name="Picture 28" descr="gp-aws 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167" y="856470"/>
            <a:ext cx="1600270" cy="1172065"/>
          </a:xfrm>
          <a:prstGeom prst="rect">
            <a:avLst/>
          </a:prstGeom>
        </p:spPr>
      </p:pic>
    </p:spTree>
    <p:extLst>
      <p:ext uri="{BB962C8B-B14F-4D97-AF65-F5344CB8AC3E}">
        <p14:creationId xmlns:p14="http://schemas.microsoft.com/office/powerpoint/2010/main" val="3132977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ctrTitle" idx="4294967295"/>
          </p:nvPr>
        </p:nvSpPr>
        <p:spPr>
          <a:xfrm>
            <a:off x="950025" y="2254599"/>
            <a:ext cx="8003970" cy="1470025"/>
          </a:xfrm>
        </p:spPr>
        <p:txBody>
          <a:bodyPr/>
          <a:lstStyle/>
          <a:p>
            <a:pPr eaLnBrk="1" hangingPunct="1"/>
            <a:r>
              <a:rPr lang="en-US" b="1" dirty="0" err="1">
                <a:ea typeface="ＭＳ Ｐゴシック" pitchFamily="-109" charset="-128"/>
                <a:cs typeface="ＭＳ Ｐゴシック" pitchFamily="-109" charset="-128"/>
              </a:rPr>
              <a:t>GenePattern</a:t>
            </a:r>
            <a:r>
              <a:rPr lang="en-US" b="1" dirty="0">
                <a:ea typeface="ＭＳ Ｐゴシック" pitchFamily="-109" charset="-128"/>
                <a:cs typeface="ＭＳ Ｐゴシック" pitchFamily="-109" charset="-128"/>
              </a:rPr>
              <a:t> Overview</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23" y="2425955"/>
            <a:ext cx="1114286" cy="11619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836"/>
            <a:ext cx="8229600" cy="565604"/>
          </a:xfrm>
        </p:spPr>
        <p:txBody>
          <a:bodyPr>
            <a:normAutofit fontScale="90000"/>
          </a:bodyPr>
          <a:lstStyle/>
          <a:p>
            <a:r>
              <a:rPr lang="en-US" dirty="0"/>
              <a:t>Tools for Bioinformatics</a:t>
            </a:r>
          </a:p>
        </p:txBody>
      </p:sp>
      <p:pic>
        <p:nvPicPr>
          <p:cNvPr id="6" name="Picture 5"/>
          <p:cNvPicPr>
            <a:picLocks noChangeAspect="1"/>
          </p:cNvPicPr>
          <p:nvPr/>
        </p:nvPicPr>
        <p:blipFill>
          <a:blip r:embed="rId3"/>
          <a:stretch>
            <a:fillRect/>
          </a:stretch>
        </p:blipFill>
        <p:spPr>
          <a:xfrm>
            <a:off x="-10268" y="824906"/>
            <a:ext cx="5439134" cy="903550"/>
          </a:xfrm>
          <a:prstGeom prst="rect">
            <a:avLst/>
          </a:prstGeom>
        </p:spPr>
      </p:pic>
      <p:pic>
        <p:nvPicPr>
          <p:cNvPr id="7" name="Picture 6"/>
          <p:cNvPicPr>
            <a:picLocks noChangeAspect="1"/>
          </p:cNvPicPr>
          <p:nvPr/>
        </p:nvPicPr>
        <p:blipFill rotWithShape="1">
          <a:blip r:embed="rId4"/>
          <a:srcRect l="-1" r="28613"/>
          <a:stretch/>
        </p:blipFill>
        <p:spPr>
          <a:xfrm>
            <a:off x="-10268" y="1728456"/>
            <a:ext cx="5212080" cy="548550"/>
          </a:xfrm>
          <a:prstGeom prst="rect">
            <a:avLst/>
          </a:prstGeom>
        </p:spPr>
      </p:pic>
      <p:pic>
        <p:nvPicPr>
          <p:cNvPr id="8" name="Picture 7"/>
          <p:cNvPicPr>
            <a:picLocks noChangeAspect="1"/>
          </p:cNvPicPr>
          <p:nvPr/>
        </p:nvPicPr>
        <p:blipFill>
          <a:blip r:embed="rId5"/>
          <a:stretch>
            <a:fillRect/>
          </a:stretch>
        </p:blipFill>
        <p:spPr>
          <a:xfrm>
            <a:off x="5439134" y="824906"/>
            <a:ext cx="3551204" cy="1317781"/>
          </a:xfrm>
          <a:prstGeom prst="rect">
            <a:avLst/>
          </a:prstGeom>
          <a:ln>
            <a:solidFill>
              <a:srgbClr val="BFBFBF"/>
            </a:solidFill>
          </a:ln>
        </p:spPr>
      </p:pic>
      <p:pic>
        <p:nvPicPr>
          <p:cNvPr id="9" name="Picture 8"/>
          <p:cNvPicPr>
            <a:picLocks noChangeAspect="1"/>
          </p:cNvPicPr>
          <p:nvPr/>
        </p:nvPicPr>
        <p:blipFill>
          <a:blip r:embed="rId6"/>
          <a:stretch>
            <a:fillRect/>
          </a:stretch>
        </p:blipFill>
        <p:spPr>
          <a:xfrm>
            <a:off x="5943850" y="2691237"/>
            <a:ext cx="3134812" cy="905396"/>
          </a:xfrm>
          <a:prstGeom prst="rect">
            <a:avLst/>
          </a:prstGeom>
        </p:spPr>
      </p:pic>
      <p:pic>
        <p:nvPicPr>
          <p:cNvPr id="10" name="Picture 9"/>
          <p:cNvPicPr>
            <a:picLocks noChangeAspect="1"/>
          </p:cNvPicPr>
          <p:nvPr/>
        </p:nvPicPr>
        <p:blipFill>
          <a:blip r:embed="rId7"/>
          <a:stretch>
            <a:fillRect/>
          </a:stretch>
        </p:blipFill>
        <p:spPr>
          <a:xfrm>
            <a:off x="39695" y="2260922"/>
            <a:ext cx="3978195" cy="878143"/>
          </a:xfrm>
          <a:prstGeom prst="rect">
            <a:avLst/>
          </a:prstGeom>
        </p:spPr>
      </p:pic>
      <p:pic>
        <p:nvPicPr>
          <p:cNvPr id="11" name="Picture 10"/>
          <p:cNvPicPr>
            <a:picLocks noChangeAspect="1"/>
          </p:cNvPicPr>
          <p:nvPr/>
        </p:nvPicPr>
        <p:blipFill>
          <a:blip r:embed="rId8"/>
          <a:stretch>
            <a:fillRect/>
          </a:stretch>
        </p:blipFill>
        <p:spPr>
          <a:xfrm>
            <a:off x="39695" y="3182402"/>
            <a:ext cx="2659336" cy="528004"/>
          </a:xfrm>
          <a:prstGeom prst="rect">
            <a:avLst/>
          </a:prstGeom>
        </p:spPr>
      </p:pic>
      <p:pic>
        <p:nvPicPr>
          <p:cNvPr id="12" name="Picture 11"/>
          <p:cNvPicPr>
            <a:picLocks noChangeAspect="1"/>
          </p:cNvPicPr>
          <p:nvPr/>
        </p:nvPicPr>
        <p:blipFill>
          <a:blip r:embed="rId9"/>
          <a:stretch>
            <a:fillRect/>
          </a:stretch>
        </p:blipFill>
        <p:spPr>
          <a:xfrm>
            <a:off x="2699031" y="3182402"/>
            <a:ext cx="3137311" cy="537084"/>
          </a:xfrm>
          <a:prstGeom prst="rect">
            <a:avLst/>
          </a:prstGeom>
        </p:spPr>
      </p:pic>
      <p:pic>
        <p:nvPicPr>
          <p:cNvPr id="13" name="Picture 12"/>
          <p:cNvPicPr>
            <a:picLocks noChangeAspect="1"/>
          </p:cNvPicPr>
          <p:nvPr/>
        </p:nvPicPr>
        <p:blipFill>
          <a:blip r:embed="rId10"/>
          <a:stretch>
            <a:fillRect/>
          </a:stretch>
        </p:blipFill>
        <p:spPr>
          <a:xfrm>
            <a:off x="39695" y="3710406"/>
            <a:ext cx="3714750" cy="285750"/>
          </a:xfrm>
          <a:prstGeom prst="rect">
            <a:avLst/>
          </a:prstGeom>
          <a:ln>
            <a:solidFill>
              <a:srgbClr val="BFBFBF"/>
            </a:solidFill>
          </a:ln>
        </p:spPr>
      </p:pic>
      <p:pic>
        <p:nvPicPr>
          <p:cNvPr id="14" name="Picture 13"/>
          <p:cNvPicPr>
            <a:picLocks noChangeAspect="1"/>
          </p:cNvPicPr>
          <p:nvPr/>
        </p:nvPicPr>
        <p:blipFill>
          <a:blip r:embed="rId11"/>
          <a:stretch>
            <a:fillRect/>
          </a:stretch>
        </p:blipFill>
        <p:spPr>
          <a:xfrm>
            <a:off x="4028158" y="2723388"/>
            <a:ext cx="1915692" cy="452981"/>
          </a:xfrm>
          <a:prstGeom prst="rect">
            <a:avLst/>
          </a:prstGeom>
          <a:ln>
            <a:solidFill>
              <a:srgbClr val="BFBFBF"/>
            </a:solidFill>
          </a:ln>
        </p:spPr>
      </p:pic>
      <p:pic>
        <p:nvPicPr>
          <p:cNvPr id="15" name="Picture 14"/>
          <p:cNvPicPr>
            <a:picLocks noChangeAspect="1"/>
          </p:cNvPicPr>
          <p:nvPr/>
        </p:nvPicPr>
        <p:blipFill>
          <a:blip r:embed="rId12"/>
          <a:stretch>
            <a:fillRect/>
          </a:stretch>
        </p:blipFill>
        <p:spPr>
          <a:xfrm>
            <a:off x="6589462" y="3596633"/>
            <a:ext cx="2489200" cy="1282700"/>
          </a:xfrm>
          <a:prstGeom prst="rect">
            <a:avLst/>
          </a:prstGeom>
        </p:spPr>
      </p:pic>
      <p:pic>
        <p:nvPicPr>
          <p:cNvPr id="16" name="Picture 15"/>
          <p:cNvPicPr>
            <a:picLocks noChangeAspect="1"/>
          </p:cNvPicPr>
          <p:nvPr/>
        </p:nvPicPr>
        <p:blipFill>
          <a:blip r:embed="rId13"/>
          <a:stretch>
            <a:fillRect/>
          </a:stretch>
        </p:blipFill>
        <p:spPr>
          <a:xfrm>
            <a:off x="3764713" y="3742139"/>
            <a:ext cx="2784235" cy="1033413"/>
          </a:xfrm>
          <a:prstGeom prst="rect">
            <a:avLst/>
          </a:prstGeom>
          <a:ln>
            <a:solidFill>
              <a:srgbClr val="BFBFBF"/>
            </a:solidFill>
          </a:ln>
        </p:spPr>
      </p:pic>
      <p:pic>
        <p:nvPicPr>
          <p:cNvPr id="17" name="Picture 16"/>
          <p:cNvPicPr>
            <a:picLocks noChangeAspect="1"/>
          </p:cNvPicPr>
          <p:nvPr/>
        </p:nvPicPr>
        <p:blipFill>
          <a:blip r:embed="rId14"/>
          <a:stretch>
            <a:fillRect/>
          </a:stretch>
        </p:blipFill>
        <p:spPr>
          <a:xfrm>
            <a:off x="5302519" y="2142687"/>
            <a:ext cx="3687819" cy="532466"/>
          </a:xfrm>
          <a:prstGeom prst="rect">
            <a:avLst/>
          </a:prstGeom>
          <a:solidFill>
            <a:schemeClr val="bg1">
              <a:lumMod val="75000"/>
            </a:schemeClr>
          </a:solidFill>
          <a:ln>
            <a:solidFill>
              <a:schemeClr val="bg1">
                <a:lumMod val="75000"/>
              </a:schemeClr>
            </a:solidFill>
          </a:ln>
        </p:spPr>
      </p:pic>
      <p:pic>
        <p:nvPicPr>
          <p:cNvPr id="18" name="Picture 17"/>
          <p:cNvPicPr>
            <a:picLocks noChangeAspect="1"/>
          </p:cNvPicPr>
          <p:nvPr/>
        </p:nvPicPr>
        <p:blipFill>
          <a:blip r:embed="rId15"/>
          <a:stretch>
            <a:fillRect/>
          </a:stretch>
        </p:blipFill>
        <p:spPr>
          <a:xfrm>
            <a:off x="6589462" y="4946164"/>
            <a:ext cx="2561120" cy="477026"/>
          </a:xfrm>
          <a:prstGeom prst="rect">
            <a:avLst/>
          </a:prstGeom>
        </p:spPr>
      </p:pic>
      <p:pic>
        <p:nvPicPr>
          <p:cNvPr id="20" name="Picture 19"/>
          <p:cNvPicPr>
            <a:picLocks noChangeAspect="1"/>
          </p:cNvPicPr>
          <p:nvPr/>
        </p:nvPicPr>
        <p:blipFill>
          <a:blip r:embed="rId16"/>
          <a:stretch>
            <a:fillRect/>
          </a:stretch>
        </p:blipFill>
        <p:spPr>
          <a:xfrm>
            <a:off x="4050056" y="5423190"/>
            <a:ext cx="4387903" cy="526548"/>
          </a:xfrm>
          <a:prstGeom prst="rect">
            <a:avLst/>
          </a:prstGeom>
          <a:ln>
            <a:solidFill>
              <a:srgbClr val="BFBFBF"/>
            </a:solidFill>
          </a:ln>
        </p:spPr>
      </p:pic>
      <p:pic>
        <p:nvPicPr>
          <p:cNvPr id="21" name="Picture 20"/>
          <p:cNvPicPr>
            <a:picLocks noChangeAspect="1"/>
          </p:cNvPicPr>
          <p:nvPr/>
        </p:nvPicPr>
        <p:blipFill>
          <a:blip r:embed="rId17"/>
          <a:stretch>
            <a:fillRect/>
          </a:stretch>
        </p:blipFill>
        <p:spPr>
          <a:xfrm>
            <a:off x="39695" y="3996157"/>
            <a:ext cx="3065734" cy="468946"/>
          </a:xfrm>
          <a:prstGeom prst="rect">
            <a:avLst/>
          </a:prstGeom>
          <a:ln>
            <a:solidFill>
              <a:srgbClr val="BFBFBF"/>
            </a:solidFill>
          </a:ln>
        </p:spPr>
      </p:pic>
      <p:pic>
        <p:nvPicPr>
          <p:cNvPr id="22" name="Picture 21"/>
          <p:cNvPicPr>
            <a:picLocks noChangeAspect="1"/>
          </p:cNvPicPr>
          <p:nvPr/>
        </p:nvPicPr>
        <p:blipFill>
          <a:blip r:embed="rId18"/>
          <a:stretch>
            <a:fillRect/>
          </a:stretch>
        </p:blipFill>
        <p:spPr>
          <a:xfrm>
            <a:off x="39695" y="4462569"/>
            <a:ext cx="2988668" cy="979120"/>
          </a:xfrm>
          <a:prstGeom prst="rect">
            <a:avLst/>
          </a:prstGeom>
        </p:spPr>
      </p:pic>
      <p:pic>
        <p:nvPicPr>
          <p:cNvPr id="23" name="Picture 22"/>
          <p:cNvPicPr>
            <a:picLocks noChangeAspect="1"/>
          </p:cNvPicPr>
          <p:nvPr/>
        </p:nvPicPr>
        <p:blipFill>
          <a:blip r:embed="rId19"/>
          <a:stretch>
            <a:fillRect/>
          </a:stretch>
        </p:blipFill>
        <p:spPr>
          <a:xfrm>
            <a:off x="457200" y="5451834"/>
            <a:ext cx="3592856" cy="484090"/>
          </a:xfrm>
          <a:prstGeom prst="rect">
            <a:avLst/>
          </a:prstGeom>
          <a:ln>
            <a:solidFill>
              <a:srgbClr val="BFBFBF"/>
            </a:solidFill>
          </a:ln>
        </p:spPr>
      </p:pic>
      <p:pic>
        <p:nvPicPr>
          <p:cNvPr id="25" name="Picture 24"/>
          <p:cNvPicPr>
            <a:picLocks noChangeAspect="1"/>
          </p:cNvPicPr>
          <p:nvPr/>
        </p:nvPicPr>
        <p:blipFill>
          <a:blip r:embed="rId20"/>
          <a:stretch>
            <a:fillRect/>
          </a:stretch>
        </p:blipFill>
        <p:spPr>
          <a:xfrm>
            <a:off x="3038631" y="4775552"/>
            <a:ext cx="3550831" cy="254329"/>
          </a:xfrm>
          <a:prstGeom prst="rect">
            <a:avLst/>
          </a:prstGeom>
          <a:ln>
            <a:solidFill>
              <a:srgbClr val="BFBFBF"/>
            </a:solidFill>
          </a:ln>
        </p:spPr>
      </p:pic>
      <p:pic>
        <p:nvPicPr>
          <p:cNvPr id="26" name="Picture 25"/>
          <p:cNvPicPr>
            <a:picLocks noChangeAspect="1"/>
          </p:cNvPicPr>
          <p:nvPr/>
        </p:nvPicPr>
        <p:blipFill>
          <a:blip r:embed="rId21"/>
          <a:stretch>
            <a:fillRect/>
          </a:stretch>
        </p:blipFill>
        <p:spPr>
          <a:xfrm>
            <a:off x="3081043" y="5979745"/>
            <a:ext cx="4924265" cy="256472"/>
          </a:xfrm>
          <a:prstGeom prst="rect">
            <a:avLst/>
          </a:prstGeom>
          <a:ln>
            <a:solidFill>
              <a:srgbClr val="BFBFBF"/>
            </a:solidFill>
          </a:ln>
        </p:spPr>
      </p:pic>
      <p:pic>
        <p:nvPicPr>
          <p:cNvPr id="27" name="Picture 26"/>
          <p:cNvPicPr>
            <a:picLocks noChangeAspect="1"/>
          </p:cNvPicPr>
          <p:nvPr/>
        </p:nvPicPr>
        <p:blipFill>
          <a:blip r:embed="rId22"/>
          <a:stretch>
            <a:fillRect/>
          </a:stretch>
        </p:blipFill>
        <p:spPr>
          <a:xfrm>
            <a:off x="4845412" y="6265050"/>
            <a:ext cx="3501666" cy="575128"/>
          </a:xfrm>
          <a:prstGeom prst="rect">
            <a:avLst/>
          </a:prstGeom>
        </p:spPr>
      </p:pic>
      <p:pic>
        <p:nvPicPr>
          <p:cNvPr id="29" name="Picture 28"/>
          <p:cNvPicPr>
            <a:picLocks noChangeAspect="1"/>
          </p:cNvPicPr>
          <p:nvPr/>
        </p:nvPicPr>
        <p:blipFill>
          <a:blip r:embed="rId23"/>
          <a:stretch>
            <a:fillRect/>
          </a:stretch>
        </p:blipFill>
        <p:spPr>
          <a:xfrm>
            <a:off x="17708" y="5977844"/>
            <a:ext cx="3020923" cy="880156"/>
          </a:xfrm>
          <a:prstGeom prst="rect">
            <a:avLst/>
          </a:prstGeom>
        </p:spPr>
      </p:pic>
      <p:pic>
        <p:nvPicPr>
          <p:cNvPr id="31" name="Picture 30"/>
          <p:cNvPicPr>
            <a:picLocks noChangeAspect="1"/>
          </p:cNvPicPr>
          <p:nvPr/>
        </p:nvPicPr>
        <p:blipFill>
          <a:blip r:embed="rId24"/>
          <a:stretch>
            <a:fillRect/>
          </a:stretch>
        </p:blipFill>
        <p:spPr>
          <a:xfrm>
            <a:off x="3050305" y="5029881"/>
            <a:ext cx="2955599" cy="393309"/>
          </a:xfrm>
          <a:prstGeom prst="rect">
            <a:avLst/>
          </a:prstGeom>
        </p:spPr>
      </p:pic>
      <p:pic>
        <p:nvPicPr>
          <p:cNvPr id="3" name="Picture 2"/>
          <p:cNvPicPr>
            <a:picLocks noChangeAspect="1"/>
          </p:cNvPicPr>
          <p:nvPr/>
        </p:nvPicPr>
        <p:blipFill>
          <a:blip r:embed="rId25"/>
          <a:stretch>
            <a:fillRect/>
          </a:stretch>
        </p:blipFill>
        <p:spPr>
          <a:xfrm>
            <a:off x="3105429" y="6275859"/>
            <a:ext cx="1739983" cy="564319"/>
          </a:xfrm>
          <a:prstGeom prst="rect">
            <a:avLst/>
          </a:prstGeom>
        </p:spPr>
      </p:pic>
    </p:spTree>
    <p:extLst>
      <p:ext uri="{BB962C8B-B14F-4D97-AF65-F5344CB8AC3E}">
        <p14:creationId xmlns:p14="http://schemas.microsoft.com/office/powerpoint/2010/main" val="2601845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Problems with bioinformatics tool use and interoperability</a:t>
            </a:r>
          </a:p>
        </p:txBody>
      </p:sp>
      <p:sp>
        <p:nvSpPr>
          <p:cNvPr id="3" name="Content Placeholder 2"/>
          <p:cNvSpPr>
            <a:spLocks noGrp="1"/>
          </p:cNvSpPr>
          <p:nvPr>
            <p:ph idx="1"/>
          </p:nvPr>
        </p:nvSpPr>
        <p:spPr>
          <a:xfrm>
            <a:off x="457200" y="1600201"/>
            <a:ext cx="8229600" cy="3979558"/>
          </a:xfrm>
        </p:spPr>
        <p:txBody>
          <a:bodyPr>
            <a:normAutofit/>
          </a:bodyPr>
          <a:lstStyle/>
          <a:p>
            <a:r>
              <a:rPr lang="en-US" sz="2800" dirty="0"/>
              <a:t>Tools are built using different languages and with different architectural assumptions.</a:t>
            </a:r>
          </a:p>
          <a:p>
            <a:r>
              <a:rPr lang="en-US" sz="2800" dirty="0"/>
              <a:t>Each tool has its own installation and operational requirements.</a:t>
            </a:r>
          </a:p>
          <a:p>
            <a:r>
              <a:rPr lang="en-US" sz="2800" dirty="0"/>
              <a:t>Tools require (sometimes extensive) Unix knowledge.</a:t>
            </a:r>
          </a:p>
          <a:p>
            <a:r>
              <a:rPr lang="en-US" sz="2800" dirty="0"/>
              <a:t>Tools are not designed to communicate with each other.</a:t>
            </a:r>
          </a:p>
          <a:p>
            <a:endParaRPr lang="en-US" sz="2800" dirty="0"/>
          </a:p>
          <a:p>
            <a:endParaRPr lang="en-US" sz="2800" dirty="0"/>
          </a:p>
        </p:txBody>
      </p:sp>
      <p:sp>
        <p:nvSpPr>
          <p:cNvPr id="4" name="TextBox 3"/>
          <p:cNvSpPr txBox="1"/>
          <p:nvPr/>
        </p:nvSpPr>
        <p:spPr>
          <a:xfrm>
            <a:off x="389267" y="5465471"/>
            <a:ext cx="8297533" cy="954107"/>
          </a:xfrm>
          <a:prstGeom prst="rect">
            <a:avLst/>
          </a:prstGeom>
          <a:solidFill>
            <a:schemeClr val="tx1"/>
          </a:solidFill>
        </p:spPr>
        <p:txBody>
          <a:bodyPr wrap="square" rtlCol="0">
            <a:spAutoFit/>
          </a:bodyPr>
          <a:lstStyle/>
          <a:p>
            <a:r>
              <a:rPr lang="en-US" sz="1400" dirty="0">
                <a:solidFill>
                  <a:srgbClr val="FFFF00"/>
                </a:solidFill>
                <a:latin typeface="Courier"/>
                <a:cs typeface="Courier"/>
              </a:rPr>
              <a:t>bowtie -a --best --strata -S -m 100 -X 400 --</a:t>
            </a:r>
            <a:r>
              <a:rPr lang="en-US" sz="1400" dirty="0" err="1">
                <a:solidFill>
                  <a:srgbClr val="FFFF00"/>
                </a:solidFill>
                <a:latin typeface="Courier"/>
                <a:cs typeface="Courier"/>
              </a:rPr>
              <a:t>chunkmbs</a:t>
            </a:r>
            <a:r>
              <a:rPr lang="en-US" sz="1400" dirty="0">
                <a:solidFill>
                  <a:srgbClr val="FFFF00"/>
                </a:solidFill>
                <a:latin typeface="Courier"/>
                <a:cs typeface="Courier"/>
              </a:rPr>
              <a:t> 256 --</a:t>
            </a:r>
            <a:r>
              <a:rPr lang="en-US" sz="1400" dirty="0" err="1">
                <a:solidFill>
                  <a:srgbClr val="FFFF00"/>
                </a:solidFill>
                <a:latin typeface="Courier"/>
                <a:cs typeface="Courier"/>
              </a:rPr>
              <a:t>fullref</a:t>
            </a:r>
            <a:r>
              <a:rPr lang="en-US" sz="1400" dirty="0">
                <a:solidFill>
                  <a:srgbClr val="FFFF00"/>
                </a:solidFill>
                <a:latin typeface="Courier"/>
                <a:cs typeface="Courier"/>
              </a:rPr>
              <a:t> -p 4 Dmel.BDGP5-transcripts \ -1 SRR031714_1.fastq -2 SRR031714_2.fastq | </a:t>
            </a:r>
            <a:r>
              <a:rPr lang="en-US" sz="1400" dirty="0" err="1">
                <a:solidFill>
                  <a:srgbClr val="FFFF00"/>
                </a:solidFill>
                <a:latin typeface="Courier"/>
                <a:cs typeface="Courier"/>
              </a:rPr>
              <a:t>samtools</a:t>
            </a:r>
            <a:r>
              <a:rPr lang="en-US" sz="1400" dirty="0">
                <a:solidFill>
                  <a:srgbClr val="FFFF00"/>
                </a:solidFill>
                <a:latin typeface="Courier"/>
                <a:cs typeface="Courier"/>
              </a:rPr>
              <a:t> view -F 0xC -</a:t>
            </a:r>
            <a:r>
              <a:rPr lang="en-US" sz="1400" dirty="0" err="1">
                <a:solidFill>
                  <a:srgbClr val="FFFF00"/>
                </a:solidFill>
                <a:latin typeface="Courier"/>
                <a:cs typeface="Courier"/>
              </a:rPr>
              <a:t>bS</a:t>
            </a:r>
            <a:r>
              <a:rPr lang="en-US" sz="1400" dirty="0">
                <a:solidFill>
                  <a:srgbClr val="FFFF00"/>
                </a:solidFill>
                <a:latin typeface="Courier"/>
                <a:cs typeface="Courier"/>
              </a:rPr>
              <a:t> - | \ </a:t>
            </a:r>
            <a:r>
              <a:rPr lang="en-US" sz="1400" dirty="0" err="1">
                <a:solidFill>
                  <a:srgbClr val="FFFF00"/>
                </a:solidFill>
                <a:latin typeface="Courier"/>
                <a:cs typeface="Courier"/>
              </a:rPr>
              <a:t>samtools</a:t>
            </a:r>
            <a:r>
              <a:rPr lang="en-US" sz="1400" dirty="0">
                <a:solidFill>
                  <a:srgbClr val="FFFF00"/>
                </a:solidFill>
                <a:latin typeface="Courier"/>
                <a:cs typeface="Courier"/>
              </a:rPr>
              <a:t> sort -n - ~/Desktop/untreated3-transcriptome</a:t>
            </a:r>
          </a:p>
        </p:txBody>
      </p:sp>
    </p:spTree>
    <p:extLst>
      <p:ext uri="{BB962C8B-B14F-4D97-AF65-F5344CB8AC3E}">
        <p14:creationId xmlns:p14="http://schemas.microsoft.com/office/powerpoint/2010/main" val="4200095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492"/>
          </a:xfrm>
        </p:spPr>
        <p:txBody>
          <a:bodyPr>
            <a:normAutofit/>
          </a:bodyPr>
          <a:lstStyle/>
          <a:p>
            <a:r>
              <a:rPr lang="en-US" dirty="0"/>
              <a:t>Solution features: Wrapping tools</a:t>
            </a:r>
          </a:p>
        </p:txBody>
      </p:sp>
      <p:sp>
        <p:nvSpPr>
          <p:cNvPr id="3" name="Content Placeholder 2"/>
          <p:cNvSpPr>
            <a:spLocks noGrp="1"/>
          </p:cNvSpPr>
          <p:nvPr>
            <p:ph idx="1"/>
          </p:nvPr>
        </p:nvSpPr>
        <p:spPr>
          <a:xfrm>
            <a:off x="457200" y="1600200"/>
            <a:ext cx="3185791" cy="4525963"/>
          </a:xfrm>
        </p:spPr>
        <p:txBody>
          <a:bodyPr>
            <a:normAutofit/>
          </a:bodyPr>
          <a:lstStyle/>
          <a:p>
            <a:r>
              <a:rPr lang="en-US" sz="2000" dirty="0"/>
              <a:t>“Wrap” tools in a web-based interface</a:t>
            </a:r>
          </a:p>
          <a:p>
            <a:r>
              <a:rPr lang="en-US" sz="2000" dirty="0"/>
              <a:t>No installation/running requirements</a:t>
            </a:r>
          </a:p>
          <a:p>
            <a:r>
              <a:rPr lang="en-US" sz="2000" dirty="0"/>
              <a:t>No programming required</a:t>
            </a:r>
          </a:p>
          <a:p>
            <a:r>
              <a:rPr lang="en-US" sz="2000" dirty="0"/>
              <a:t>Fill out required parameters and provide input files</a:t>
            </a:r>
          </a:p>
        </p:txBody>
      </p:sp>
      <p:pic>
        <p:nvPicPr>
          <p:cNvPr id="5" name="Picture 4"/>
          <p:cNvPicPr>
            <a:picLocks noChangeAspect="1"/>
          </p:cNvPicPr>
          <p:nvPr/>
        </p:nvPicPr>
        <p:blipFill>
          <a:blip r:embed="rId2"/>
          <a:stretch>
            <a:fillRect/>
          </a:stretch>
        </p:blipFill>
        <p:spPr>
          <a:xfrm>
            <a:off x="3530693" y="1248388"/>
            <a:ext cx="5453818" cy="468917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34349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features: Tool Repository</a:t>
            </a:r>
          </a:p>
        </p:txBody>
      </p:sp>
      <p:sp>
        <p:nvSpPr>
          <p:cNvPr id="3" name="Content Placeholder 2"/>
          <p:cNvSpPr>
            <a:spLocks noGrp="1"/>
          </p:cNvSpPr>
          <p:nvPr>
            <p:ph idx="1"/>
          </p:nvPr>
        </p:nvSpPr>
        <p:spPr>
          <a:xfrm>
            <a:off x="457200" y="1339741"/>
            <a:ext cx="3954264" cy="5410842"/>
          </a:xfrm>
        </p:spPr>
        <p:txBody>
          <a:bodyPr>
            <a:normAutofit fontScale="92500" lnSpcReduction="20000"/>
          </a:bodyPr>
          <a:lstStyle/>
          <a:p>
            <a:r>
              <a:rPr lang="en-US" sz="2800" dirty="0"/>
              <a:t>Collection of hundreds of wrapped tools</a:t>
            </a:r>
          </a:p>
          <a:p>
            <a:r>
              <a:rPr lang="en-US" sz="2800" dirty="0"/>
              <a:t>Gene expression, sequence variation, proteomics, network analysis, machine learning, flow </a:t>
            </a:r>
            <a:r>
              <a:rPr lang="en-US" sz="2800" dirty="0" err="1"/>
              <a:t>cytometry</a:t>
            </a:r>
            <a:r>
              <a:rPr lang="en-US" sz="2800" dirty="0"/>
              <a:t>, etc.</a:t>
            </a:r>
          </a:p>
          <a:p>
            <a:r>
              <a:rPr lang="en-US" sz="2800" dirty="0"/>
              <a:t>Searchable by name, keyword, etc.</a:t>
            </a:r>
          </a:p>
          <a:p>
            <a:r>
              <a:rPr lang="en-US" sz="2800" dirty="0"/>
              <a:t>Widely-used community tools, lab-developed tools, utilities</a:t>
            </a:r>
          </a:p>
          <a:p>
            <a:r>
              <a:rPr lang="en-US" sz="2800" dirty="0"/>
              <a:t>Users can contribute their own tools</a:t>
            </a:r>
          </a:p>
          <a:p>
            <a:endParaRPr lang="en-US" sz="2800" dirty="0"/>
          </a:p>
        </p:txBody>
      </p:sp>
      <p:pic>
        <p:nvPicPr>
          <p:cNvPr id="4" name="Picture 3"/>
          <p:cNvPicPr>
            <a:picLocks noChangeAspect="1"/>
          </p:cNvPicPr>
          <p:nvPr/>
        </p:nvPicPr>
        <p:blipFill>
          <a:blip r:embed="rId2"/>
          <a:stretch>
            <a:fillRect/>
          </a:stretch>
        </p:blipFill>
        <p:spPr>
          <a:xfrm>
            <a:off x="4628275" y="1417638"/>
            <a:ext cx="3815830" cy="5005648"/>
          </a:xfrm>
          <a:prstGeom prst="rect">
            <a:avLst/>
          </a:prstGeom>
        </p:spPr>
      </p:pic>
      <p:sp>
        <p:nvSpPr>
          <p:cNvPr id="5" name="Rounded Rectangle 4"/>
          <p:cNvSpPr/>
          <p:nvPr/>
        </p:nvSpPr>
        <p:spPr>
          <a:xfrm>
            <a:off x="4628275" y="4144042"/>
            <a:ext cx="1889227" cy="479016"/>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7616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features: Reproducibility</a:t>
            </a:r>
          </a:p>
        </p:txBody>
      </p:sp>
      <p:sp>
        <p:nvSpPr>
          <p:cNvPr id="3" name="Content Placeholder 2"/>
          <p:cNvSpPr>
            <a:spLocks noGrp="1"/>
          </p:cNvSpPr>
          <p:nvPr>
            <p:ph idx="1"/>
          </p:nvPr>
        </p:nvSpPr>
        <p:spPr/>
        <p:txBody>
          <a:bodyPr/>
          <a:lstStyle/>
          <a:p>
            <a:r>
              <a:rPr lang="en-US" dirty="0"/>
              <a:t>Record and replay of all analyses</a:t>
            </a:r>
          </a:p>
          <a:p>
            <a:r>
              <a:rPr lang="en-US" dirty="0"/>
              <a:t>Retain all versions of code – so results can be reproduced even if code changes</a:t>
            </a:r>
          </a:p>
          <a:p>
            <a:r>
              <a:rPr lang="en-US" dirty="0"/>
              <a:t>Chain analyses into “pipelines” that can be shared and published</a:t>
            </a:r>
          </a:p>
          <a:p>
            <a:endParaRPr lang="en-US" dirty="0"/>
          </a:p>
          <a:p>
            <a:endParaRPr lang="en-US" dirty="0"/>
          </a:p>
        </p:txBody>
      </p:sp>
    </p:spTree>
    <p:extLst>
      <p:ext uri="{BB962C8B-B14F-4D97-AF65-F5344CB8AC3E}">
        <p14:creationId xmlns:p14="http://schemas.microsoft.com/office/powerpoint/2010/main" val="4145576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816E688BECE74982C432B6643A443D" ma:contentTypeVersion="0" ma:contentTypeDescription="Create a new document." ma:contentTypeScope="" ma:versionID="d4940da1997b40312492e3e907d54e97">
  <xsd:schema xmlns:xsd="http://www.w3.org/2001/XMLSchema" xmlns:p="http://schemas.microsoft.com/office/2006/metadata/properties" targetNamespace="http://schemas.microsoft.com/office/2006/metadata/properties" ma:root="true" ma:fieldsID="d1e97221dd9e314d5021470c32a4f86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DC4ED20E-D9D5-44FA-AFE2-0ED774B0CE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6367250B-4520-4354-B154-3D0B599BDB7E}">
  <ds:schemaRefs>
    <ds:schemaRef ds:uri="http://schemas.microsoft.com/sharepoint/v3/contenttype/forms"/>
  </ds:schemaRefs>
</ds:datastoreItem>
</file>

<file path=customXml/itemProps3.xml><?xml version="1.0" encoding="utf-8"?>
<ds:datastoreItem xmlns:ds="http://schemas.openxmlformats.org/officeDocument/2006/customXml" ds:itemID="{3FA39A2D-F5EF-4777-AA36-B0CF8B3D1A9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104226</TotalTime>
  <Words>3361</Words>
  <Application>Microsoft Office PowerPoint</Application>
  <PresentationFormat>On-screen Show (4:3)</PresentationFormat>
  <Paragraphs>535</Paragraphs>
  <Slides>35</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ＭＳ Ｐゴシック</vt:lpstr>
      <vt:lpstr>Arial</vt:lpstr>
      <vt:lpstr>Avenir Book</vt:lpstr>
      <vt:lpstr>Avenir Heavy</vt:lpstr>
      <vt:lpstr>Calibri</vt:lpstr>
      <vt:lpstr>Courier</vt:lpstr>
      <vt:lpstr>Garamond</vt:lpstr>
      <vt:lpstr>Noto Sans Symbols</vt:lpstr>
      <vt:lpstr>Tahoma</vt:lpstr>
      <vt:lpstr>ヒラギノ角ゴ Pro W3</vt:lpstr>
      <vt:lpstr>Office Theme</vt:lpstr>
      <vt:lpstr> April 16, 2019 Barbara Hill Thorin Tabor</vt:lpstr>
      <vt:lpstr>PowerPoint Presentation</vt:lpstr>
      <vt:lpstr>PowerPoint Presentation</vt:lpstr>
      <vt:lpstr>GenePattern Overview</vt:lpstr>
      <vt:lpstr>Tools for Bioinformatics</vt:lpstr>
      <vt:lpstr>Problems with bioinformatics tool use and interoperability</vt:lpstr>
      <vt:lpstr>Solution features: Wrapping tools</vt:lpstr>
      <vt:lpstr>Solution features: Tool Repository</vt:lpstr>
      <vt:lpstr>Solution features: Reproducibility</vt:lpstr>
      <vt:lpstr>What can you do with GenePattern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Pipelines in GenePattern</vt:lpstr>
      <vt:lpstr>Community Activity</vt:lpstr>
      <vt:lpstr>Availability</vt:lpstr>
    </vt:vector>
  </TitlesOfParts>
  <Company>Broad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GenePattern Workshop  April 27, 2011  GenePattern Team</dc:title>
  <dc:creator>Michael Reich</dc:creator>
  <cp:lastModifiedBy>Barbara Hill Meyers</cp:lastModifiedBy>
  <cp:revision>237</cp:revision>
  <dcterms:created xsi:type="dcterms:W3CDTF">2012-05-17T15:07:33Z</dcterms:created>
  <dcterms:modified xsi:type="dcterms:W3CDTF">2019-04-16T05:11:09Z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0x01010007816E688BECE74982C432B6643A443D</vt:lpwstr>
  </property>
</Properties>
</file>